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761" r:id="rId2"/>
  </p:sldMasterIdLst>
  <p:notesMasterIdLst>
    <p:notesMasterId r:id="rId6"/>
  </p:notesMasterIdLst>
  <p:handoutMasterIdLst>
    <p:handoutMasterId r:id="rId7"/>
  </p:handoutMasterIdLst>
  <p:sldIdLst>
    <p:sldId id="287" r:id="rId3"/>
    <p:sldId id="291" r:id="rId4"/>
    <p:sldId id="260" r:id="rId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F18069-0F70-4A04-A6F4-5552F8313957}">
          <p14:sldIdLst>
            <p14:sldId id="287"/>
            <p14:sldId id="291"/>
            <p14:sldId id="260"/>
          </p14:sldIdLst>
        </p14:section>
        <p14:section name="Untitled Section" id="{6D9E99C6-785D-45C9-B7B6-82210298B3E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ri Gibbons" initials="KG" lastIdx="6" clrIdx="0">
    <p:extLst>
      <p:ext uri="{19B8F6BF-5375-455C-9EA6-DF929625EA0E}">
        <p15:presenceInfo xmlns:p15="http://schemas.microsoft.com/office/powerpoint/2012/main" userId="S::Kerri.Gibbons@mfe.govt.nz::8e4d392e-73c5-4458-8fb0-555d71541154" providerId="AD"/>
      </p:ext>
    </p:extLst>
  </p:cmAuthor>
  <p:cmAuthor id="2" name="Olivia Eckersley" initials="OE" lastIdx="1" clrIdx="1">
    <p:extLst>
      <p:ext uri="{19B8F6BF-5375-455C-9EA6-DF929625EA0E}">
        <p15:presenceInfo xmlns:p15="http://schemas.microsoft.com/office/powerpoint/2012/main" userId="S::Olivia.Eckersley@mfe.govt.nz::b1707534-4c0d-4051-81e2-2cb147e9c6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56B"/>
    <a:srgbClr val="003473"/>
    <a:srgbClr val="32807D"/>
    <a:srgbClr val="CDD8DE"/>
    <a:srgbClr val="328098"/>
    <a:srgbClr val="E8EDEF"/>
    <a:srgbClr val="32809C"/>
    <a:srgbClr val="BF2F37"/>
    <a:srgbClr val="2C9986"/>
    <a:srgbClr val="DA5A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2844" autoAdjust="0"/>
  </p:normalViewPr>
  <p:slideViewPr>
    <p:cSldViewPr snapToGrid="0">
      <p:cViewPr varScale="1">
        <p:scale>
          <a:sx n="95" d="100"/>
          <a:sy n="95" d="100"/>
        </p:scale>
        <p:origin x="1194" y="72"/>
      </p:cViewPr>
      <p:guideLst/>
    </p:cSldViewPr>
  </p:slideViewPr>
  <p:notesTextViewPr>
    <p:cViewPr>
      <p:scale>
        <a:sx n="3" d="2"/>
        <a:sy n="3" d="2"/>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mfeprodfps01\boonj$\HR%20Data\Gender%20Pay%20Gap\June%202021%20GPG%20Action%20Plan%20Working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feprodfps01\boonj$\HR%20Data\Gender%20Pay%20Gap\June%202021%20GPG%20Action%20Plan%20Working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mfeprodfps01\boonj$\HR%20Data\Gender%20Pay%20Gap\June%202021%20GPG%20Action%20Plan%20Working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mfeprodfps01\boonj$\HR%20Data\Gender%20Pay%20Gap\June%202021%20GPG%20Action%20Plan%20Working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8954312323252026E-2"/>
          <c:y val="0.16853774588125281"/>
          <c:w val="0.90071820499611555"/>
          <c:h val="0.52583682970571877"/>
        </c:manualLayout>
      </c:layout>
      <c:bar3DChart>
        <c:barDir val="bar"/>
        <c:grouping val="percentStacked"/>
        <c:varyColors val="0"/>
        <c:ser>
          <c:idx val="0"/>
          <c:order val="0"/>
          <c:tx>
            <c:strRef>
              <c:f>Sheet4!$A$25</c:f>
              <c:strCache>
                <c:ptCount val="1"/>
                <c:pt idx="0">
                  <c:v>Admin and Support</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Sheet4!$B$24:$C$24</c:f>
              <c:strCache>
                <c:ptCount val="2"/>
                <c:pt idx="0">
                  <c:v>Female</c:v>
                </c:pt>
                <c:pt idx="1">
                  <c:v>Male</c:v>
                </c:pt>
              </c:strCache>
            </c:strRef>
          </c:cat>
          <c:val>
            <c:numRef>
              <c:f>Sheet4!$B$25:$C$25</c:f>
              <c:numCache>
                <c:formatCode>General</c:formatCode>
                <c:ptCount val="2"/>
                <c:pt idx="0">
                  <c:v>48</c:v>
                </c:pt>
                <c:pt idx="1">
                  <c:v>7</c:v>
                </c:pt>
              </c:numCache>
            </c:numRef>
          </c:val>
          <c:extLst>
            <c:ext xmlns:c16="http://schemas.microsoft.com/office/drawing/2014/chart" uri="{C3380CC4-5D6E-409C-BE32-E72D297353CC}">
              <c16:uniqueId val="{00000000-A220-4C00-B5D0-7F8F86D835EF}"/>
            </c:ext>
          </c:extLst>
        </c:ser>
        <c:ser>
          <c:idx val="1"/>
          <c:order val="1"/>
          <c:tx>
            <c:strRef>
              <c:f>Sheet4!$A$26</c:f>
              <c:strCache>
                <c:ptCount val="1"/>
                <c:pt idx="0">
                  <c:v>Advisor/Analyst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Sheet4!$B$24:$C$24</c:f>
              <c:strCache>
                <c:ptCount val="2"/>
                <c:pt idx="0">
                  <c:v>Female</c:v>
                </c:pt>
                <c:pt idx="1">
                  <c:v>Male</c:v>
                </c:pt>
              </c:strCache>
            </c:strRef>
          </c:cat>
          <c:val>
            <c:numRef>
              <c:f>Sheet4!$B$26:$C$26</c:f>
              <c:numCache>
                <c:formatCode>General</c:formatCode>
                <c:ptCount val="2"/>
                <c:pt idx="0">
                  <c:v>241</c:v>
                </c:pt>
                <c:pt idx="1">
                  <c:v>128</c:v>
                </c:pt>
              </c:numCache>
            </c:numRef>
          </c:val>
          <c:extLst>
            <c:ext xmlns:c16="http://schemas.microsoft.com/office/drawing/2014/chart" uri="{C3380CC4-5D6E-409C-BE32-E72D297353CC}">
              <c16:uniqueId val="{00000001-A220-4C00-B5D0-7F8F86D835EF}"/>
            </c:ext>
          </c:extLst>
        </c:ser>
        <c:ser>
          <c:idx val="2"/>
          <c:order val="2"/>
          <c:tx>
            <c:strRef>
              <c:f>Sheet4!$A$27</c:f>
              <c:strCache>
                <c:ptCount val="1"/>
                <c:pt idx="0">
                  <c:v>Specialist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Sheet4!$B$24:$C$24</c:f>
              <c:strCache>
                <c:ptCount val="2"/>
                <c:pt idx="0">
                  <c:v>Female</c:v>
                </c:pt>
                <c:pt idx="1">
                  <c:v>Male</c:v>
                </c:pt>
              </c:strCache>
            </c:strRef>
          </c:cat>
          <c:val>
            <c:numRef>
              <c:f>Sheet4!$B$27:$C$27</c:f>
              <c:numCache>
                <c:formatCode>General</c:formatCode>
                <c:ptCount val="2"/>
                <c:pt idx="0">
                  <c:v>68</c:v>
                </c:pt>
                <c:pt idx="1">
                  <c:v>30</c:v>
                </c:pt>
              </c:numCache>
            </c:numRef>
          </c:val>
          <c:extLst>
            <c:ext xmlns:c16="http://schemas.microsoft.com/office/drawing/2014/chart" uri="{C3380CC4-5D6E-409C-BE32-E72D297353CC}">
              <c16:uniqueId val="{00000002-A220-4C00-B5D0-7F8F86D835EF}"/>
            </c:ext>
          </c:extLst>
        </c:ser>
        <c:ser>
          <c:idx val="3"/>
          <c:order val="3"/>
          <c:tx>
            <c:strRef>
              <c:f>Sheet4!$A$28</c:f>
              <c:strCache>
                <c:ptCount val="1"/>
                <c:pt idx="0">
                  <c:v>Chief/Principal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Sheet4!$B$24:$C$24</c:f>
              <c:strCache>
                <c:ptCount val="2"/>
                <c:pt idx="0">
                  <c:v>Female</c:v>
                </c:pt>
                <c:pt idx="1">
                  <c:v>Male</c:v>
                </c:pt>
              </c:strCache>
            </c:strRef>
          </c:cat>
          <c:val>
            <c:numRef>
              <c:f>Sheet4!$B$28:$C$28</c:f>
              <c:numCache>
                <c:formatCode>General</c:formatCode>
                <c:ptCount val="2"/>
                <c:pt idx="0">
                  <c:v>31</c:v>
                </c:pt>
                <c:pt idx="1">
                  <c:v>30</c:v>
                </c:pt>
              </c:numCache>
            </c:numRef>
          </c:val>
          <c:extLst>
            <c:ext xmlns:c16="http://schemas.microsoft.com/office/drawing/2014/chart" uri="{C3380CC4-5D6E-409C-BE32-E72D297353CC}">
              <c16:uniqueId val="{00000003-A220-4C00-B5D0-7F8F86D835EF}"/>
            </c:ext>
          </c:extLst>
        </c:ser>
        <c:ser>
          <c:idx val="4"/>
          <c:order val="4"/>
          <c:tx>
            <c:strRef>
              <c:f>Sheet4!$A$29</c:f>
              <c:strCache>
                <c:ptCount val="1"/>
                <c:pt idx="0">
                  <c:v>Manager/Team Leader</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Sheet4!$B$24:$C$24</c:f>
              <c:strCache>
                <c:ptCount val="2"/>
                <c:pt idx="0">
                  <c:v>Female</c:v>
                </c:pt>
                <c:pt idx="1">
                  <c:v>Male</c:v>
                </c:pt>
              </c:strCache>
            </c:strRef>
          </c:cat>
          <c:val>
            <c:numRef>
              <c:f>Sheet4!$B$29:$C$29</c:f>
              <c:numCache>
                <c:formatCode>General</c:formatCode>
                <c:ptCount val="2"/>
                <c:pt idx="0">
                  <c:v>52</c:v>
                </c:pt>
                <c:pt idx="1">
                  <c:v>23</c:v>
                </c:pt>
              </c:numCache>
            </c:numRef>
          </c:val>
          <c:extLst>
            <c:ext xmlns:c16="http://schemas.microsoft.com/office/drawing/2014/chart" uri="{C3380CC4-5D6E-409C-BE32-E72D297353CC}">
              <c16:uniqueId val="{00000004-A220-4C00-B5D0-7F8F86D835EF}"/>
            </c:ext>
          </c:extLst>
        </c:ser>
        <c:ser>
          <c:idx val="5"/>
          <c:order val="5"/>
          <c:tx>
            <c:strRef>
              <c:f>Sheet4!$A$30</c:f>
              <c:strCache>
                <c:ptCount val="1"/>
                <c:pt idx="0">
                  <c:v>Director</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Sheet4!$B$24:$C$24</c:f>
              <c:strCache>
                <c:ptCount val="2"/>
                <c:pt idx="0">
                  <c:v>Female</c:v>
                </c:pt>
                <c:pt idx="1">
                  <c:v>Male</c:v>
                </c:pt>
              </c:strCache>
            </c:strRef>
          </c:cat>
          <c:val>
            <c:numRef>
              <c:f>Sheet4!$B$30:$C$30</c:f>
              <c:numCache>
                <c:formatCode>General</c:formatCode>
                <c:ptCount val="2"/>
                <c:pt idx="0">
                  <c:v>13</c:v>
                </c:pt>
                <c:pt idx="1">
                  <c:v>10</c:v>
                </c:pt>
              </c:numCache>
            </c:numRef>
          </c:val>
          <c:extLst>
            <c:ext xmlns:c16="http://schemas.microsoft.com/office/drawing/2014/chart" uri="{C3380CC4-5D6E-409C-BE32-E72D297353CC}">
              <c16:uniqueId val="{00000005-A220-4C00-B5D0-7F8F86D835EF}"/>
            </c:ext>
          </c:extLst>
        </c:ser>
        <c:ser>
          <c:idx val="6"/>
          <c:order val="6"/>
          <c:tx>
            <c:strRef>
              <c:f>Sheet4!$A$31</c:f>
              <c:strCache>
                <c:ptCount val="1"/>
                <c:pt idx="0">
                  <c:v>Deputy Secretary</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Sheet4!$B$24:$C$24</c:f>
              <c:strCache>
                <c:ptCount val="2"/>
                <c:pt idx="0">
                  <c:v>Female</c:v>
                </c:pt>
                <c:pt idx="1">
                  <c:v>Male</c:v>
                </c:pt>
              </c:strCache>
            </c:strRef>
          </c:cat>
          <c:val>
            <c:numRef>
              <c:f>Sheet4!$B$31:$C$31</c:f>
              <c:numCache>
                <c:formatCode>General</c:formatCode>
                <c:ptCount val="2"/>
                <c:pt idx="0">
                  <c:v>6</c:v>
                </c:pt>
                <c:pt idx="1">
                  <c:v>1</c:v>
                </c:pt>
              </c:numCache>
            </c:numRef>
          </c:val>
          <c:extLst>
            <c:ext xmlns:c16="http://schemas.microsoft.com/office/drawing/2014/chart" uri="{C3380CC4-5D6E-409C-BE32-E72D297353CC}">
              <c16:uniqueId val="{00000006-A220-4C00-B5D0-7F8F86D835EF}"/>
            </c:ext>
          </c:extLst>
        </c:ser>
        <c:dLbls>
          <c:showLegendKey val="0"/>
          <c:showVal val="1"/>
          <c:showCatName val="0"/>
          <c:showSerName val="0"/>
          <c:showPercent val="0"/>
          <c:showBubbleSize val="0"/>
        </c:dLbls>
        <c:gapWidth val="150"/>
        <c:shape val="box"/>
        <c:axId val="1463906655"/>
        <c:axId val="1463929119"/>
        <c:axId val="0"/>
      </c:bar3DChart>
      <c:catAx>
        <c:axId val="1463906655"/>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463929119"/>
        <c:crosses val="autoZero"/>
        <c:auto val="1"/>
        <c:lblAlgn val="ctr"/>
        <c:lblOffset val="100"/>
        <c:noMultiLvlLbl val="0"/>
      </c:catAx>
      <c:valAx>
        <c:axId val="1463929119"/>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463906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a:no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23266215656624"/>
          <c:y val="0.2247679881372531"/>
          <c:w val="0.82844783604404559"/>
          <c:h val="0.43735852935198366"/>
        </c:manualLayout>
      </c:layout>
      <c:lineChart>
        <c:grouping val="standard"/>
        <c:varyColors val="0"/>
        <c:ser>
          <c:idx val="0"/>
          <c:order val="0"/>
          <c:tx>
            <c:strRef>
              <c:f>Sheet3!$B$1</c:f>
              <c:strCache>
                <c:ptCount val="1"/>
                <c:pt idx="0">
                  <c:v>Ministry for the Environment</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Sheet3!$A$2:$A$6</c:f>
              <c:strCache>
                <c:ptCount val="5"/>
                <c:pt idx="0">
                  <c:v>2016/17</c:v>
                </c:pt>
                <c:pt idx="1">
                  <c:v>2017/18</c:v>
                </c:pt>
                <c:pt idx="2">
                  <c:v>2018/19</c:v>
                </c:pt>
                <c:pt idx="3">
                  <c:v>2019/20</c:v>
                </c:pt>
                <c:pt idx="4">
                  <c:v>2020/21</c:v>
                </c:pt>
              </c:strCache>
            </c:strRef>
          </c:cat>
          <c:val>
            <c:numRef>
              <c:f>Sheet3!$B$2:$B$6</c:f>
              <c:numCache>
                <c:formatCode>0.0%</c:formatCode>
                <c:ptCount val="5"/>
                <c:pt idx="0">
                  <c:v>8.1000000000000003E-2</c:v>
                </c:pt>
                <c:pt idx="1">
                  <c:v>9.6000000000000002E-2</c:v>
                </c:pt>
                <c:pt idx="2">
                  <c:v>8.2000000000000003E-2</c:v>
                </c:pt>
                <c:pt idx="3">
                  <c:v>6.7000000000000004E-2</c:v>
                </c:pt>
                <c:pt idx="4">
                  <c:v>7.0999999999999994E-2</c:v>
                </c:pt>
              </c:numCache>
            </c:numRef>
          </c:val>
          <c:smooth val="0"/>
          <c:extLst>
            <c:ext xmlns:c16="http://schemas.microsoft.com/office/drawing/2014/chart" uri="{C3380CC4-5D6E-409C-BE32-E72D297353CC}">
              <c16:uniqueId val="{00000000-88CF-4347-847F-680BD571A698}"/>
            </c:ext>
          </c:extLst>
        </c:ser>
        <c:ser>
          <c:idx val="1"/>
          <c:order val="1"/>
          <c:tx>
            <c:strRef>
              <c:f>Sheet3!$C$1</c:f>
              <c:strCache>
                <c:ptCount val="1"/>
                <c:pt idx="0">
                  <c:v>Public Service Average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Sheet3!$A$2:$A$6</c:f>
              <c:strCache>
                <c:ptCount val="5"/>
                <c:pt idx="0">
                  <c:v>2016/17</c:v>
                </c:pt>
                <c:pt idx="1">
                  <c:v>2017/18</c:v>
                </c:pt>
                <c:pt idx="2">
                  <c:v>2018/19</c:v>
                </c:pt>
                <c:pt idx="3">
                  <c:v>2019/20</c:v>
                </c:pt>
                <c:pt idx="4">
                  <c:v>2020/21</c:v>
                </c:pt>
              </c:strCache>
            </c:strRef>
          </c:cat>
          <c:val>
            <c:numRef>
              <c:f>Sheet3!$C$2:$C$6</c:f>
              <c:numCache>
                <c:formatCode>0.0%</c:formatCode>
                <c:ptCount val="5"/>
                <c:pt idx="0">
                  <c:v>0.125</c:v>
                </c:pt>
                <c:pt idx="1">
                  <c:v>0.122</c:v>
                </c:pt>
                <c:pt idx="2">
                  <c:v>0.105</c:v>
                </c:pt>
                <c:pt idx="3">
                  <c:v>9.6000000000000002E-2</c:v>
                </c:pt>
              </c:numCache>
            </c:numRef>
          </c:val>
          <c:smooth val="0"/>
          <c:extLst>
            <c:ext xmlns:c16="http://schemas.microsoft.com/office/drawing/2014/chart" uri="{C3380CC4-5D6E-409C-BE32-E72D297353CC}">
              <c16:uniqueId val="{00000001-88CF-4347-847F-680BD571A698}"/>
            </c:ext>
          </c:extLst>
        </c:ser>
        <c:dLbls>
          <c:dLblPos val="t"/>
          <c:showLegendKey val="0"/>
          <c:showVal val="1"/>
          <c:showCatName val="0"/>
          <c:showSerName val="0"/>
          <c:showPercent val="0"/>
          <c:showBubbleSize val="0"/>
        </c:dLbls>
        <c:smooth val="0"/>
        <c:axId val="1577860863"/>
        <c:axId val="1577859199"/>
      </c:lineChart>
      <c:catAx>
        <c:axId val="157786086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7859199"/>
        <c:crosses val="autoZero"/>
        <c:auto val="1"/>
        <c:lblAlgn val="ctr"/>
        <c:lblOffset val="100"/>
        <c:noMultiLvlLbl val="0"/>
      </c:catAx>
      <c:valAx>
        <c:axId val="157785919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78608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Sheet7!$A$28</c:f>
              <c:strCache>
                <c:ptCount val="1"/>
                <c:pt idx="0">
                  <c:v>Overall EPG</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Sheet7!$B$22:$E$22</c:f>
              <c:strCache>
                <c:ptCount val="4"/>
                <c:pt idx="0">
                  <c:v>2017/18</c:v>
                </c:pt>
                <c:pt idx="1">
                  <c:v>2018/19</c:v>
                </c:pt>
                <c:pt idx="2">
                  <c:v>2019/20</c:v>
                </c:pt>
                <c:pt idx="3">
                  <c:v>2020/21</c:v>
                </c:pt>
              </c:strCache>
            </c:strRef>
          </c:cat>
          <c:val>
            <c:numRef>
              <c:f>Sheet7!$B$28:$E$28</c:f>
              <c:numCache>
                <c:formatCode>0.0%</c:formatCode>
                <c:ptCount val="4"/>
                <c:pt idx="0">
                  <c:v>0.16400000000000001</c:v>
                </c:pt>
                <c:pt idx="1">
                  <c:v>0.122</c:v>
                </c:pt>
                <c:pt idx="2">
                  <c:v>0.108</c:v>
                </c:pt>
                <c:pt idx="3">
                  <c:v>9.2999999999999999E-2</c:v>
                </c:pt>
              </c:numCache>
            </c:numRef>
          </c:val>
          <c:smooth val="0"/>
          <c:extLst>
            <c:ext xmlns:c16="http://schemas.microsoft.com/office/drawing/2014/chart" uri="{C3380CC4-5D6E-409C-BE32-E72D297353CC}">
              <c16:uniqueId val="{00000000-FB2C-4670-803B-7405EC0FA62F}"/>
            </c:ext>
          </c:extLst>
        </c:ser>
        <c:dLbls>
          <c:dLblPos val="t"/>
          <c:showLegendKey val="0"/>
          <c:showVal val="1"/>
          <c:showCatName val="0"/>
          <c:showSerName val="0"/>
          <c:showPercent val="0"/>
          <c:showBubbleSize val="0"/>
        </c:dLbls>
        <c:smooth val="0"/>
        <c:axId val="1463907487"/>
        <c:axId val="1463909983"/>
      </c:lineChart>
      <c:catAx>
        <c:axId val="146390748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3909983"/>
        <c:crosses val="autoZero"/>
        <c:auto val="1"/>
        <c:lblAlgn val="ctr"/>
        <c:lblOffset val="100"/>
        <c:noMultiLvlLbl val="0"/>
      </c:catAx>
      <c:valAx>
        <c:axId val="146390998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39074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96867655178609"/>
          <c:y val="0.31983668773921642"/>
          <c:w val="0.84794876420764032"/>
          <c:h val="0.44889530383176363"/>
        </c:manualLayout>
      </c:layout>
      <c:barChart>
        <c:barDir val="bar"/>
        <c:grouping val="percentStacked"/>
        <c:varyColors val="0"/>
        <c:ser>
          <c:idx val="0"/>
          <c:order val="0"/>
          <c:tx>
            <c:strRef>
              <c:f>Sheet7!$B$50</c:f>
              <c:strCache>
                <c:ptCount val="1"/>
                <c:pt idx="0">
                  <c:v>Admin and Support</c:v>
                </c:pt>
              </c:strCache>
            </c:strRef>
          </c:tx>
          <c:spPr>
            <a:solidFill>
              <a:schemeClr val="accent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Sheet7!$A$51:$A$56</c:f>
              <c:strCache>
                <c:ptCount val="6"/>
                <c:pt idx="0">
                  <c:v>Māori</c:v>
                </c:pt>
                <c:pt idx="1">
                  <c:v>Pacific Peoples</c:v>
                </c:pt>
                <c:pt idx="2">
                  <c:v>Asian</c:v>
                </c:pt>
                <c:pt idx="3">
                  <c:v>MELAA</c:v>
                </c:pt>
                <c:pt idx="4">
                  <c:v>Other Ethnicity</c:v>
                </c:pt>
                <c:pt idx="5">
                  <c:v>European/NZ'er</c:v>
                </c:pt>
              </c:strCache>
              <c:extLst/>
            </c:strRef>
          </c:cat>
          <c:val>
            <c:numRef>
              <c:f>Sheet7!$B$51:$B$56</c:f>
              <c:numCache>
                <c:formatCode>_-* #,##0_-;\-* #,##0_-;_-* "-"??_-;_-@_-</c:formatCode>
                <c:ptCount val="6"/>
                <c:pt idx="0">
                  <c:v>2</c:v>
                </c:pt>
                <c:pt idx="1">
                  <c:v>3</c:v>
                </c:pt>
                <c:pt idx="2">
                  <c:v>5</c:v>
                </c:pt>
                <c:pt idx="3">
                  <c:v>1</c:v>
                </c:pt>
                <c:pt idx="4">
                  <c:v>2</c:v>
                </c:pt>
                <c:pt idx="5">
                  <c:v>39</c:v>
                </c:pt>
              </c:numCache>
              <c:extLst/>
            </c:numRef>
          </c:val>
          <c:extLst>
            <c:ext xmlns:c16="http://schemas.microsoft.com/office/drawing/2014/chart" uri="{C3380CC4-5D6E-409C-BE32-E72D297353CC}">
              <c16:uniqueId val="{00000000-4094-4086-A379-E03E38712E99}"/>
            </c:ext>
          </c:extLst>
        </c:ser>
        <c:ser>
          <c:idx val="1"/>
          <c:order val="1"/>
          <c:tx>
            <c:strRef>
              <c:f>Sheet7!$C$50</c:f>
              <c:strCache>
                <c:ptCount val="1"/>
                <c:pt idx="0">
                  <c:v>Advisor/Analyst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Sheet7!$A$51:$A$56</c:f>
              <c:strCache>
                <c:ptCount val="6"/>
                <c:pt idx="0">
                  <c:v>Māori</c:v>
                </c:pt>
                <c:pt idx="1">
                  <c:v>Pacific Peoples</c:v>
                </c:pt>
                <c:pt idx="2">
                  <c:v>Asian</c:v>
                </c:pt>
                <c:pt idx="3">
                  <c:v>MELAA</c:v>
                </c:pt>
                <c:pt idx="4">
                  <c:v>Other Ethnicity</c:v>
                </c:pt>
                <c:pt idx="5">
                  <c:v>European/NZ'er</c:v>
                </c:pt>
              </c:strCache>
              <c:extLst/>
            </c:strRef>
          </c:cat>
          <c:val>
            <c:numRef>
              <c:f>Sheet7!$C$51:$C$56</c:f>
              <c:numCache>
                <c:formatCode>_-* #,##0_-;\-* #,##0_-;_-* "-"??_-;_-@_-</c:formatCode>
                <c:ptCount val="6"/>
                <c:pt idx="0">
                  <c:v>36</c:v>
                </c:pt>
                <c:pt idx="1">
                  <c:v>5</c:v>
                </c:pt>
                <c:pt idx="2">
                  <c:v>33</c:v>
                </c:pt>
                <c:pt idx="3">
                  <c:v>3</c:v>
                </c:pt>
                <c:pt idx="4">
                  <c:v>3</c:v>
                </c:pt>
                <c:pt idx="5">
                  <c:v>272</c:v>
                </c:pt>
              </c:numCache>
              <c:extLst/>
            </c:numRef>
          </c:val>
          <c:extLst>
            <c:ext xmlns:c16="http://schemas.microsoft.com/office/drawing/2014/chart" uri="{C3380CC4-5D6E-409C-BE32-E72D297353CC}">
              <c16:uniqueId val="{00000001-4094-4086-A379-E03E38712E99}"/>
            </c:ext>
          </c:extLst>
        </c:ser>
        <c:ser>
          <c:idx val="2"/>
          <c:order val="2"/>
          <c:tx>
            <c:strRef>
              <c:f>Sheet7!$D$50</c:f>
              <c:strCache>
                <c:ptCount val="1"/>
                <c:pt idx="0">
                  <c:v>Specialist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Sheet7!$A$51:$A$56</c:f>
              <c:strCache>
                <c:ptCount val="6"/>
                <c:pt idx="0">
                  <c:v>Māori</c:v>
                </c:pt>
                <c:pt idx="1">
                  <c:v>Pacific Peoples</c:v>
                </c:pt>
                <c:pt idx="2">
                  <c:v>Asian</c:v>
                </c:pt>
                <c:pt idx="3">
                  <c:v>MELAA</c:v>
                </c:pt>
                <c:pt idx="4">
                  <c:v>Other Ethnicity</c:v>
                </c:pt>
                <c:pt idx="5">
                  <c:v>European/NZ'er</c:v>
                </c:pt>
              </c:strCache>
              <c:extLst/>
            </c:strRef>
          </c:cat>
          <c:val>
            <c:numRef>
              <c:f>Sheet7!$D$51:$D$56</c:f>
              <c:numCache>
                <c:formatCode>_-* #,##0_-;\-* #,##0_-;_-* "-"??_-;_-@_-</c:formatCode>
                <c:ptCount val="6"/>
                <c:pt idx="0">
                  <c:v>12</c:v>
                </c:pt>
                <c:pt idx="1">
                  <c:v>1</c:v>
                </c:pt>
                <c:pt idx="2">
                  <c:v>9</c:v>
                </c:pt>
                <c:pt idx="3">
                  <c:v>4</c:v>
                </c:pt>
                <c:pt idx="5">
                  <c:v>65</c:v>
                </c:pt>
              </c:numCache>
              <c:extLst/>
            </c:numRef>
          </c:val>
          <c:extLst>
            <c:ext xmlns:c16="http://schemas.microsoft.com/office/drawing/2014/chart" uri="{C3380CC4-5D6E-409C-BE32-E72D297353CC}">
              <c16:uniqueId val="{00000002-4094-4086-A379-E03E38712E99}"/>
            </c:ext>
          </c:extLst>
        </c:ser>
        <c:ser>
          <c:idx val="3"/>
          <c:order val="3"/>
          <c:tx>
            <c:strRef>
              <c:f>Sheet7!$E$50</c:f>
              <c:strCache>
                <c:ptCount val="1"/>
                <c:pt idx="0">
                  <c:v>Chief/Principal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Sheet7!$A$51:$A$56</c:f>
              <c:strCache>
                <c:ptCount val="6"/>
                <c:pt idx="0">
                  <c:v>Māori</c:v>
                </c:pt>
                <c:pt idx="1">
                  <c:v>Pacific Peoples</c:v>
                </c:pt>
                <c:pt idx="2">
                  <c:v>Asian</c:v>
                </c:pt>
                <c:pt idx="3">
                  <c:v>MELAA</c:v>
                </c:pt>
                <c:pt idx="4">
                  <c:v>Other Ethnicity</c:v>
                </c:pt>
                <c:pt idx="5">
                  <c:v>European/NZ'er</c:v>
                </c:pt>
              </c:strCache>
              <c:extLst/>
            </c:strRef>
          </c:cat>
          <c:val>
            <c:numRef>
              <c:f>Sheet7!$E$51:$E$56</c:f>
              <c:numCache>
                <c:formatCode>_-* #,##0_-;\-* #,##0_-;_-* "-"??_-;_-@_-</c:formatCode>
                <c:ptCount val="6"/>
                <c:pt idx="0">
                  <c:v>7</c:v>
                </c:pt>
                <c:pt idx="1">
                  <c:v>1</c:v>
                </c:pt>
                <c:pt idx="2">
                  <c:v>2</c:v>
                </c:pt>
                <c:pt idx="5">
                  <c:v>49</c:v>
                </c:pt>
              </c:numCache>
              <c:extLst/>
            </c:numRef>
          </c:val>
          <c:extLst>
            <c:ext xmlns:c16="http://schemas.microsoft.com/office/drawing/2014/chart" uri="{C3380CC4-5D6E-409C-BE32-E72D297353CC}">
              <c16:uniqueId val="{00000003-4094-4086-A379-E03E38712E99}"/>
            </c:ext>
          </c:extLst>
        </c:ser>
        <c:ser>
          <c:idx val="4"/>
          <c:order val="4"/>
          <c:tx>
            <c:strRef>
              <c:f>Sheet7!$F$50</c:f>
              <c:strCache>
                <c:ptCount val="1"/>
                <c:pt idx="0">
                  <c:v>Manager/Team Leader</c:v>
                </c:pt>
              </c:strCache>
            </c:strRef>
          </c:tx>
          <c:spPr>
            <a:solidFill>
              <a:schemeClr val="accent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Sheet7!$A$51:$A$56</c:f>
              <c:strCache>
                <c:ptCount val="6"/>
                <c:pt idx="0">
                  <c:v>Māori</c:v>
                </c:pt>
                <c:pt idx="1">
                  <c:v>Pacific Peoples</c:v>
                </c:pt>
                <c:pt idx="2">
                  <c:v>Asian</c:v>
                </c:pt>
                <c:pt idx="3">
                  <c:v>MELAA</c:v>
                </c:pt>
                <c:pt idx="4">
                  <c:v>Other Ethnicity</c:v>
                </c:pt>
                <c:pt idx="5">
                  <c:v>European/NZ'er</c:v>
                </c:pt>
              </c:strCache>
              <c:extLst/>
            </c:strRef>
          </c:cat>
          <c:val>
            <c:numRef>
              <c:f>Sheet7!$F$51:$F$56</c:f>
              <c:numCache>
                <c:formatCode>_-* #,##0_-;\-* #,##0_-;_-* "-"??_-;_-@_-</c:formatCode>
                <c:ptCount val="6"/>
                <c:pt idx="0">
                  <c:v>7</c:v>
                </c:pt>
                <c:pt idx="1">
                  <c:v>1</c:v>
                </c:pt>
                <c:pt idx="2">
                  <c:v>1</c:v>
                </c:pt>
                <c:pt idx="4">
                  <c:v>2</c:v>
                </c:pt>
                <c:pt idx="5">
                  <c:v>63</c:v>
                </c:pt>
              </c:numCache>
              <c:extLst/>
            </c:numRef>
          </c:val>
          <c:extLst>
            <c:ext xmlns:c16="http://schemas.microsoft.com/office/drawing/2014/chart" uri="{C3380CC4-5D6E-409C-BE32-E72D297353CC}">
              <c16:uniqueId val="{00000004-4094-4086-A379-E03E38712E99}"/>
            </c:ext>
          </c:extLst>
        </c:ser>
        <c:ser>
          <c:idx val="5"/>
          <c:order val="5"/>
          <c:tx>
            <c:strRef>
              <c:f>Sheet7!$G$50</c:f>
              <c:strCache>
                <c:ptCount val="1"/>
                <c:pt idx="0">
                  <c:v>Director</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Sheet7!$A$51:$A$56</c:f>
              <c:strCache>
                <c:ptCount val="6"/>
                <c:pt idx="0">
                  <c:v>Māori</c:v>
                </c:pt>
                <c:pt idx="1">
                  <c:v>Pacific Peoples</c:v>
                </c:pt>
                <c:pt idx="2">
                  <c:v>Asian</c:v>
                </c:pt>
                <c:pt idx="3">
                  <c:v>MELAA</c:v>
                </c:pt>
                <c:pt idx="4">
                  <c:v>Other Ethnicity</c:v>
                </c:pt>
                <c:pt idx="5">
                  <c:v>European/NZ'er</c:v>
                </c:pt>
              </c:strCache>
              <c:extLst/>
            </c:strRef>
          </c:cat>
          <c:val>
            <c:numRef>
              <c:f>Sheet7!$G$51:$G$56</c:f>
              <c:numCache>
                <c:formatCode>General</c:formatCode>
                <c:ptCount val="6"/>
                <c:pt idx="0" formatCode="_-* #,##0_-;\-* #,##0_-;_-* &quot;-&quot;??_-;_-@_-">
                  <c:v>2</c:v>
                </c:pt>
                <c:pt idx="2" formatCode="_-* #,##0_-;\-* #,##0_-;_-* &quot;-&quot;??_-;_-@_-">
                  <c:v>1</c:v>
                </c:pt>
                <c:pt idx="5" formatCode="_-* #,##0_-;\-* #,##0_-;_-* &quot;-&quot;??_-;_-@_-">
                  <c:v>16</c:v>
                </c:pt>
              </c:numCache>
              <c:extLst/>
            </c:numRef>
          </c:val>
          <c:extLst>
            <c:ext xmlns:c16="http://schemas.microsoft.com/office/drawing/2014/chart" uri="{C3380CC4-5D6E-409C-BE32-E72D297353CC}">
              <c16:uniqueId val="{00000005-4094-4086-A379-E03E38712E99}"/>
            </c:ext>
          </c:extLst>
        </c:ser>
        <c:ser>
          <c:idx val="6"/>
          <c:order val="6"/>
          <c:tx>
            <c:strRef>
              <c:f>Sheet7!$H$50</c:f>
              <c:strCache>
                <c:ptCount val="1"/>
                <c:pt idx="0">
                  <c:v>Deputy Secretary</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Sheet7!$A$51:$A$56</c:f>
              <c:strCache>
                <c:ptCount val="6"/>
                <c:pt idx="0">
                  <c:v>Māori</c:v>
                </c:pt>
                <c:pt idx="1">
                  <c:v>Pacific Peoples</c:v>
                </c:pt>
                <c:pt idx="2">
                  <c:v>Asian</c:v>
                </c:pt>
                <c:pt idx="3">
                  <c:v>MELAA</c:v>
                </c:pt>
                <c:pt idx="4">
                  <c:v>Other Ethnicity</c:v>
                </c:pt>
                <c:pt idx="5">
                  <c:v>European/NZ'er</c:v>
                </c:pt>
              </c:strCache>
              <c:extLst/>
            </c:strRef>
          </c:cat>
          <c:val>
            <c:numRef>
              <c:f>Sheet7!$H$51:$H$56</c:f>
              <c:numCache>
                <c:formatCode>General</c:formatCode>
                <c:ptCount val="6"/>
                <c:pt idx="0" formatCode="_-* #,##0_-;\-* #,##0_-;_-* &quot;-&quot;??_-;_-@_-">
                  <c:v>1</c:v>
                </c:pt>
                <c:pt idx="5" formatCode="_-* #,##0_-;\-* #,##0_-;_-* &quot;-&quot;??_-;_-@_-">
                  <c:v>6</c:v>
                </c:pt>
              </c:numCache>
              <c:extLst/>
            </c:numRef>
          </c:val>
          <c:extLst>
            <c:ext xmlns:c16="http://schemas.microsoft.com/office/drawing/2014/chart" uri="{C3380CC4-5D6E-409C-BE32-E72D297353CC}">
              <c16:uniqueId val="{00000006-4094-4086-A379-E03E38712E99}"/>
            </c:ext>
          </c:extLst>
        </c:ser>
        <c:dLbls>
          <c:dLblPos val="ctr"/>
          <c:showLegendKey val="0"/>
          <c:showVal val="1"/>
          <c:showCatName val="0"/>
          <c:showSerName val="0"/>
          <c:showPercent val="0"/>
          <c:showBubbleSize val="0"/>
        </c:dLbls>
        <c:gapWidth val="150"/>
        <c:overlap val="100"/>
        <c:axId val="1577868767"/>
        <c:axId val="1577871679"/>
      </c:barChart>
      <c:catAx>
        <c:axId val="1577868767"/>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7871679"/>
        <c:crosses val="autoZero"/>
        <c:auto val="1"/>
        <c:lblAlgn val="ctr"/>
        <c:lblOffset val="100"/>
        <c:noMultiLvlLbl val="0"/>
      </c:catAx>
      <c:valAx>
        <c:axId val="157787167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7868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F41F37-2996-4B9E-9FB4-E5669E4AD49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B49E440E-BC1B-4698-8045-72A18893C45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5AC293C-C8D9-4A9A-8046-DCA8EC30B4C8}" type="datetimeFigureOut">
              <a:rPr lang="en-NZ" smtClean="0"/>
              <a:t>16/09/2021</a:t>
            </a:fld>
            <a:endParaRPr lang="en-NZ"/>
          </a:p>
        </p:txBody>
      </p:sp>
      <p:sp>
        <p:nvSpPr>
          <p:cNvPr id="4" name="Footer Placeholder 3">
            <a:extLst>
              <a:ext uri="{FF2B5EF4-FFF2-40B4-BE49-F238E27FC236}">
                <a16:creationId xmlns:a16="http://schemas.microsoft.com/office/drawing/2014/main" id="{5BCC56F9-355C-46C5-993B-A7FEFB79998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216A7DC3-485D-4DDB-9436-98EAD3227E47}"/>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603EDCD-CF53-462C-B8EF-9F7E6D33EF00}" type="slidenum">
              <a:rPr lang="en-NZ" smtClean="0"/>
              <a:t>‹#›</a:t>
            </a:fld>
            <a:endParaRPr lang="en-NZ"/>
          </a:p>
        </p:txBody>
      </p:sp>
    </p:spTree>
    <p:extLst>
      <p:ext uri="{BB962C8B-B14F-4D97-AF65-F5344CB8AC3E}">
        <p14:creationId xmlns:p14="http://schemas.microsoft.com/office/powerpoint/2010/main" val="2901093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F49D9F-FB9E-4348-94B3-134EAFF4CCE3}" type="datetimeFigureOut">
              <a:rPr lang="en-NZ" smtClean="0"/>
              <a:t>16/09/2021</a:t>
            </a:fld>
            <a:endParaRPr lang="en-NZ"/>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2A0732E-3153-44CC-9374-6A749030DB5D}" type="slidenum">
              <a:rPr lang="en-NZ" smtClean="0"/>
              <a:t>‹#›</a:t>
            </a:fld>
            <a:endParaRPr lang="en-NZ"/>
          </a:p>
        </p:txBody>
      </p:sp>
    </p:spTree>
    <p:extLst>
      <p:ext uri="{BB962C8B-B14F-4D97-AF65-F5344CB8AC3E}">
        <p14:creationId xmlns:p14="http://schemas.microsoft.com/office/powerpoint/2010/main" val="207200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2A0732E-3153-44CC-9374-6A749030DB5D}" type="slidenum">
              <a:rPr lang="en-NZ" smtClean="0"/>
              <a:t>1</a:t>
            </a:fld>
            <a:endParaRPr lang="en-NZ"/>
          </a:p>
        </p:txBody>
      </p:sp>
    </p:spTree>
    <p:extLst>
      <p:ext uri="{BB962C8B-B14F-4D97-AF65-F5344CB8AC3E}">
        <p14:creationId xmlns:p14="http://schemas.microsoft.com/office/powerpoint/2010/main" val="1223291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784438-18D9-4870-A01C-5DE5484D7438}"/>
              </a:ext>
            </a:extLst>
          </p:cNvPr>
          <p:cNvSpPr/>
          <p:nvPr userDrawn="1"/>
        </p:nvSpPr>
        <p:spPr>
          <a:xfrm>
            <a:off x="0" y="0"/>
            <a:ext cx="12192000" cy="6858000"/>
          </a:xfrm>
          <a:prstGeom prst="rect">
            <a:avLst/>
          </a:prstGeom>
          <a:solidFill>
            <a:srgbClr val="1B5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9" descr="Text&#10;&#10;Description automatically generated">
            <a:extLst>
              <a:ext uri="{FF2B5EF4-FFF2-40B4-BE49-F238E27FC236}">
                <a16:creationId xmlns:a16="http://schemas.microsoft.com/office/drawing/2014/main" id="{D2964A07-F939-4585-A8EA-350B01FAFC1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2412" y="338554"/>
            <a:ext cx="1753116" cy="468258"/>
          </a:xfrm>
          <a:prstGeom prst="rect">
            <a:avLst/>
          </a:prstGeom>
        </p:spPr>
      </p:pic>
      <p:sp>
        <p:nvSpPr>
          <p:cNvPr id="12" name="Text Placeholder 11">
            <a:extLst>
              <a:ext uri="{FF2B5EF4-FFF2-40B4-BE49-F238E27FC236}">
                <a16:creationId xmlns:a16="http://schemas.microsoft.com/office/drawing/2014/main" id="{74F29485-CCB9-4100-830C-673DA051FB07}"/>
              </a:ext>
            </a:extLst>
          </p:cNvPr>
          <p:cNvSpPr>
            <a:spLocks noGrp="1"/>
          </p:cNvSpPr>
          <p:nvPr>
            <p:ph type="body" sz="quarter" idx="11" hasCustomPrompt="1"/>
          </p:nvPr>
        </p:nvSpPr>
        <p:spPr>
          <a:xfrm>
            <a:off x="343406" y="2717191"/>
            <a:ext cx="5611813" cy="711809"/>
          </a:xfrm>
          <a:prstGeom prst="rect">
            <a:avLst/>
          </a:prstGeom>
        </p:spPr>
        <p:txBody>
          <a:bodyPr anchor="b"/>
          <a:lstStyle>
            <a:lvl1pPr marL="0" indent="0">
              <a:buNone/>
              <a:defRPr sz="42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NZ" dirty="0"/>
              <a:t>Title Placeholder</a:t>
            </a:r>
          </a:p>
        </p:txBody>
      </p:sp>
      <p:sp>
        <p:nvSpPr>
          <p:cNvPr id="3" name="Text Placeholder 2">
            <a:extLst>
              <a:ext uri="{FF2B5EF4-FFF2-40B4-BE49-F238E27FC236}">
                <a16:creationId xmlns:a16="http://schemas.microsoft.com/office/drawing/2014/main" id="{15FE7A1A-4448-4856-8191-2C8721318B02}"/>
              </a:ext>
            </a:extLst>
          </p:cNvPr>
          <p:cNvSpPr>
            <a:spLocks noGrp="1"/>
          </p:cNvSpPr>
          <p:nvPr>
            <p:ph type="body" sz="quarter" idx="13" hasCustomPrompt="1"/>
          </p:nvPr>
        </p:nvSpPr>
        <p:spPr>
          <a:xfrm>
            <a:off x="332896" y="3429000"/>
            <a:ext cx="5611813" cy="830997"/>
          </a:xfrm>
          <a:prstGeom prst="rect">
            <a:avLst/>
          </a:prstGeom>
        </p:spPr>
        <p:txBody>
          <a:bodyPr>
            <a:spAutoFit/>
          </a:bodyPr>
          <a:lstStyle>
            <a:lvl1pPr marL="0" indent="0">
              <a:lnSpc>
                <a:spcPct val="100000"/>
              </a:lnSpc>
              <a:buNone/>
              <a:defRPr sz="1600" b="0">
                <a:solidFill>
                  <a:schemeClr val="bg1"/>
                </a:solidFill>
              </a:defRPr>
            </a:lvl1pPr>
            <a:lvl2pPr marL="457200" indent="0">
              <a:buNone/>
              <a:defRPr sz="1600" b="0">
                <a:solidFill>
                  <a:schemeClr val="bg1"/>
                </a:solidFill>
              </a:defRPr>
            </a:lvl2pPr>
            <a:lvl3pPr marL="914400" indent="0">
              <a:buNone/>
              <a:defRPr sz="16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stStyle>
          <a:p>
            <a:pPr lvl="0"/>
            <a:r>
              <a:rPr lang="en-US" dirty="0"/>
              <a:t>Subtitle placeholder. This slide is great for page breaks where you are introducing/changing to a new topic. Try not to add images to this page and use it to a minimum. </a:t>
            </a:r>
          </a:p>
        </p:txBody>
      </p:sp>
    </p:spTree>
    <p:extLst>
      <p:ext uri="{BB962C8B-B14F-4D97-AF65-F5344CB8AC3E}">
        <p14:creationId xmlns:p14="http://schemas.microsoft.com/office/powerpoint/2010/main" val="3910434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Paragraph">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DC0C9393-7283-41AB-897A-F544520AF04D}"/>
              </a:ext>
            </a:extLst>
          </p:cNvPr>
          <p:cNvSpPr>
            <a:spLocks noGrp="1"/>
          </p:cNvSpPr>
          <p:nvPr>
            <p:ph type="body" sz="quarter" idx="15" hasCustomPrompt="1"/>
          </p:nvPr>
        </p:nvSpPr>
        <p:spPr>
          <a:xfrm>
            <a:off x="0" y="0"/>
            <a:ext cx="6056927" cy="6858000"/>
          </a:xfrm>
          <a:custGeom>
            <a:avLst/>
            <a:gdLst>
              <a:gd name="connsiteX0" fmla="*/ 0 w 6056364"/>
              <a:gd name="connsiteY0" fmla="*/ 0 h 6845299"/>
              <a:gd name="connsiteX1" fmla="*/ 3028182 w 6056364"/>
              <a:gd name="connsiteY1" fmla="*/ 0 h 6845299"/>
              <a:gd name="connsiteX2" fmla="*/ 6056364 w 6056364"/>
              <a:gd name="connsiteY2" fmla="*/ 3422650 h 6845299"/>
              <a:gd name="connsiteX3" fmla="*/ 3028182 w 6056364"/>
              <a:gd name="connsiteY3" fmla="*/ 6845300 h 6845299"/>
              <a:gd name="connsiteX4" fmla="*/ 0 w 6056364"/>
              <a:gd name="connsiteY4" fmla="*/ 6845299 h 6845299"/>
              <a:gd name="connsiteX5" fmla="*/ 0 w 6056364"/>
              <a:gd name="connsiteY5" fmla="*/ 0 h 6845299"/>
              <a:gd name="connsiteX0" fmla="*/ 0 w 6083541"/>
              <a:gd name="connsiteY0" fmla="*/ 9525 h 6854825"/>
              <a:gd name="connsiteX1" fmla="*/ 3999732 w 6083541"/>
              <a:gd name="connsiteY1" fmla="*/ 0 h 6854825"/>
              <a:gd name="connsiteX2" fmla="*/ 6056364 w 6083541"/>
              <a:gd name="connsiteY2" fmla="*/ 3432175 h 6854825"/>
              <a:gd name="connsiteX3" fmla="*/ 3028182 w 6083541"/>
              <a:gd name="connsiteY3" fmla="*/ 6854825 h 6854825"/>
              <a:gd name="connsiteX4" fmla="*/ 0 w 6083541"/>
              <a:gd name="connsiteY4" fmla="*/ 6854824 h 6854825"/>
              <a:gd name="connsiteX5" fmla="*/ 0 w 6083541"/>
              <a:gd name="connsiteY5" fmla="*/ 9525 h 6854825"/>
              <a:gd name="connsiteX0" fmla="*/ 0 w 6057382"/>
              <a:gd name="connsiteY0" fmla="*/ 9525 h 6854824"/>
              <a:gd name="connsiteX1" fmla="*/ 3999732 w 6057382"/>
              <a:gd name="connsiteY1" fmla="*/ 0 h 6854824"/>
              <a:gd name="connsiteX2" fmla="*/ 6056364 w 6057382"/>
              <a:gd name="connsiteY2" fmla="*/ 3432175 h 6854824"/>
              <a:gd name="connsiteX3" fmla="*/ 4123557 w 6057382"/>
              <a:gd name="connsiteY3" fmla="*/ 6845300 h 6854824"/>
              <a:gd name="connsiteX4" fmla="*/ 0 w 6057382"/>
              <a:gd name="connsiteY4" fmla="*/ 6854824 h 6854824"/>
              <a:gd name="connsiteX5" fmla="*/ 0 w 6057382"/>
              <a:gd name="connsiteY5" fmla="*/ 9525 h 6854824"/>
              <a:gd name="connsiteX0" fmla="*/ 0 w 6057382"/>
              <a:gd name="connsiteY0" fmla="*/ 47625 h 6892924"/>
              <a:gd name="connsiteX1" fmla="*/ 3999732 w 6057382"/>
              <a:gd name="connsiteY1" fmla="*/ 0 h 6892924"/>
              <a:gd name="connsiteX2" fmla="*/ 6056364 w 6057382"/>
              <a:gd name="connsiteY2" fmla="*/ 3470275 h 6892924"/>
              <a:gd name="connsiteX3" fmla="*/ 4123557 w 6057382"/>
              <a:gd name="connsiteY3" fmla="*/ 6883400 h 6892924"/>
              <a:gd name="connsiteX4" fmla="*/ 0 w 6057382"/>
              <a:gd name="connsiteY4" fmla="*/ 6892924 h 6892924"/>
              <a:gd name="connsiteX5" fmla="*/ 0 w 6057382"/>
              <a:gd name="connsiteY5" fmla="*/ 47625 h 6892924"/>
              <a:gd name="connsiteX0" fmla="*/ 0 w 6057243"/>
              <a:gd name="connsiteY0" fmla="*/ 0 h 6845299"/>
              <a:gd name="connsiteX1" fmla="*/ 4009257 w 6057243"/>
              <a:gd name="connsiteY1" fmla="*/ 0 h 6845299"/>
              <a:gd name="connsiteX2" fmla="*/ 6056364 w 6057243"/>
              <a:gd name="connsiteY2" fmla="*/ 3422650 h 6845299"/>
              <a:gd name="connsiteX3" fmla="*/ 4123557 w 6057243"/>
              <a:gd name="connsiteY3" fmla="*/ 6835775 h 6845299"/>
              <a:gd name="connsiteX4" fmla="*/ 0 w 6057243"/>
              <a:gd name="connsiteY4" fmla="*/ 6845299 h 6845299"/>
              <a:gd name="connsiteX5" fmla="*/ 0 w 6057243"/>
              <a:gd name="connsiteY5" fmla="*/ 0 h 6845299"/>
              <a:gd name="connsiteX0" fmla="*/ 0 w 6057243"/>
              <a:gd name="connsiteY0" fmla="*/ 0 h 6845299"/>
              <a:gd name="connsiteX1" fmla="*/ 4009257 w 6057243"/>
              <a:gd name="connsiteY1" fmla="*/ 0 h 6845299"/>
              <a:gd name="connsiteX2" fmla="*/ 6056364 w 6057243"/>
              <a:gd name="connsiteY2" fmla="*/ 3422650 h 6845299"/>
              <a:gd name="connsiteX3" fmla="*/ 4123557 w 6057243"/>
              <a:gd name="connsiteY3" fmla="*/ 6835775 h 6845299"/>
              <a:gd name="connsiteX4" fmla="*/ 0 w 6057243"/>
              <a:gd name="connsiteY4" fmla="*/ 6845299 h 6845299"/>
              <a:gd name="connsiteX5" fmla="*/ 0 w 6057243"/>
              <a:gd name="connsiteY5" fmla="*/ 0 h 6845299"/>
              <a:gd name="connsiteX0" fmla="*/ 0 w 6056927"/>
              <a:gd name="connsiteY0" fmla="*/ 0 h 6845299"/>
              <a:gd name="connsiteX1" fmla="*/ 4009257 w 6056927"/>
              <a:gd name="connsiteY1" fmla="*/ 0 h 6845299"/>
              <a:gd name="connsiteX2" fmla="*/ 6056364 w 6056927"/>
              <a:gd name="connsiteY2" fmla="*/ 3422650 h 6845299"/>
              <a:gd name="connsiteX3" fmla="*/ 4123557 w 6056927"/>
              <a:gd name="connsiteY3" fmla="*/ 6835775 h 6845299"/>
              <a:gd name="connsiteX4" fmla="*/ 0 w 6056927"/>
              <a:gd name="connsiteY4" fmla="*/ 6845299 h 6845299"/>
              <a:gd name="connsiteX5" fmla="*/ 0 w 6056927"/>
              <a:gd name="connsiteY5" fmla="*/ 0 h 6845299"/>
              <a:gd name="connsiteX0" fmla="*/ 0 w 6056466"/>
              <a:gd name="connsiteY0" fmla="*/ 0 h 6845299"/>
              <a:gd name="connsiteX1" fmla="*/ 4009257 w 6056466"/>
              <a:gd name="connsiteY1" fmla="*/ 0 h 6845299"/>
              <a:gd name="connsiteX2" fmla="*/ 6056364 w 6056466"/>
              <a:gd name="connsiteY2" fmla="*/ 3422650 h 6845299"/>
              <a:gd name="connsiteX3" fmla="*/ 4123557 w 6056466"/>
              <a:gd name="connsiteY3" fmla="*/ 6835775 h 6845299"/>
              <a:gd name="connsiteX4" fmla="*/ 0 w 6056466"/>
              <a:gd name="connsiteY4" fmla="*/ 6845299 h 6845299"/>
              <a:gd name="connsiteX5" fmla="*/ 0 w 6056466"/>
              <a:gd name="connsiteY5" fmla="*/ 0 h 6845299"/>
              <a:gd name="connsiteX0" fmla="*/ 0 w 6056927"/>
              <a:gd name="connsiteY0" fmla="*/ 0 h 6845299"/>
              <a:gd name="connsiteX1" fmla="*/ 4009257 w 6056927"/>
              <a:gd name="connsiteY1" fmla="*/ 0 h 6845299"/>
              <a:gd name="connsiteX2" fmla="*/ 6056364 w 6056927"/>
              <a:gd name="connsiteY2" fmla="*/ 3422650 h 6845299"/>
              <a:gd name="connsiteX3" fmla="*/ 4123557 w 6056927"/>
              <a:gd name="connsiteY3" fmla="*/ 6835775 h 6845299"/>
              <a:gd name="connsiteX4" fmla="*/ 0 w 6056927"/>
              <a:gd name="connsiteY4" fmla="*/ 6845299 h 6845299"/>
              <a:gd name="connsiteX5" fmla="*/ 0 w 6056927"/>
              <a:gd name="connsiteY5" fmla="*/ 0 h 68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927" h="6845299">
                <a:moveTo>
                  <a:pt x="0" y="0"/>
                </a:moveTo>
                <a:lnTo>
                  <a:pt x="4009257" y="0"/>
                </a:lnTo>
                <a:cubicBezTo>
                  <a:pt x="5414976" y="600075"/>
                  <a:pt x="6037314" y="2292879"/>
                  <a:pt x="6056364" y="3422650"/>
                </a:cubicBezTo>
                <a:cubicBezTo>
                  <a:pt x="6075414" y="4552421"/>
                  <a:pt x="5615001" y="5902325"/>
                  <a:pt x="4123557" y="6835775"/>
                </a:cubicBezTo>
                <a:lnTo>
                  <a:pt x="0" y="6845299"/>
                </a:lnTo>
                <a:lnTo>
                  <a:pt x="0" y="0"/>
                </a:lnTo>
                <a:close/>
              </a:path>
            </a:pathLst>
          </a:custGeom>
          <a:blipFill>
            <a:blip r:embed="rId2">
              <a:alphaModFix/>
            </a:blip>
            <a:stretch>
              <a:fillRect/>
            </a:stretch>
          </a:blipFill>
          <a:ln>
            <a:noFill/>
          </a:ln>
        </p:spPr>
        <p:txBody>
          <a:bodyPr lIns="432000" bIns="3528000" anchor="b"/>
          <a:lstStyle>
            <a:lvl1pPr marL="0" indent="0">
              <a:buNone/>
              <a:defRPr sz="42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NZ" dirty="0"/>
              <a:t>Title Placeholder</a:t>
            </a:r>
          </a:p>
        </p:txBody>
      </p:sp>
      <p:sp>
        <p:nvSpPr>
          <p:cNvPr id="12" name="Text Placeholder 4">
            <a:extLst>
              <a:ext uri="{FF2B5EF4-FFF2-40B4-BE49-F238E27FC236}">
                <a16:creationId xmlns:a16="http://schemas.microsoft.com/office/drawing/2014/main" id="{AD3C97B0-8BC8-4305-B4BB-13BFD0A5460B}"/>
              </a:ext>
            </a:extLst>
          </p:cNvPr>
          <p:cNvSpPr>
            <a:spLocks noGrp="1"/>
          </p:cNvSpPr>
          <p:nvPr>
            <p:ph type="body" sz="quarter" idx="13" hasCustomPrompt="1"/>
          </p:nvPr>
        </p:nvSpPr>
        <p:spPr>
          <a:xfrm>
            <a:off x="6733110" y="2644170"/>
            <a:ext cx="4422569" cy="1569660"/>
          </a:xfrm>
          <a:prstGeom prst="rect">
            <a:avLst/>
          </a:prstGeom>
        </p:spPr>
        <p:txBody>
          <a:bodyPr anchor="ctr">
            <a:spAutoFit/>
          </a:bodyPr>
          <a:lstStyle>
            <a:lvl1pPr marL="0" indent="0">
              <a:lnSpc>
                <a:spcPct val="100000"/>
              </a:lnSpc>
              <a:buNone/>
              <a:defRPr sz="16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Paragraph placeholder. This is an example of a paragraph in the Ministry for the Environment’s required body copy font: Calibri. It maintains strong legibility and accessibility within a digital context. Less text in PowerPoint presentations is ideal. Keep it concise. </a:t>
            </a:r>
          </a:p>
        </p:txBody>
      </p:sp>
      <p:sp>
        <p:nvSpPr>
          <p:cNvPr id="10" name="Text Placeholder 2">
            <a:extLst>
              <a:ext uri="{FF2B5EF4-FFF2-40B4-BE49-F238E27FC236}">
                <a16:creationId xmlns:a16="http://schemas.microsoft.com/office/drawing/2014/main" id="{7F5BD777-569B-4CA9-9DC9-4575A56E5AA6}"/>
              </a:ext>
            </a:extLst>
          </p:cNvPr>
          <p:cNvSpPr>
            <a:spLocks noGrp="1"/>
          </p:cNvSpPr>
          <p:nvPr>
            <p:ph type="body" sz="quarter" idx="16" hasCustomPrompt="1"/>
          </p:nvPr>
        </p:nvSpPr>
        <p:spPr>
          <a:xfrm>
            <a:off x="336722" y="3429000"/>
            <a:ext cx="5278382" cy="338554"/>
          </a:xfrm>
          <a:prstGeom prst="rect">
            <a:avLst/>
          </a:prstGeom>
        </p:spPr>
        <p:txBody>
          <a:bodyPr>
            <a:spAutoFit/>
          </a:bodyPr>
          <a:lstStyle>
            <a:lvl1pPr marL="0" indent="0">
              <a:lnSpc>
                <a:spcPct val="100000"/>
              </a:lnSpc>
              <a:buNone/>
              <a:defRPr sz="1600" b="0">
                <a:solidFill>
                  <a:schemeClr val="bg1"/>
                </a:solidFill>
              </a:defRPr>
            </a:lvl1pPr>
            <a:lvl2pPr marL="457200" indent="0">
              <a:buNone/>
              <a:defRPr sz="1600" b="0">
                <a:solidFill>
                  <a:schemeClr val="bg1"/>
                </a:solidFill>
              </a:defRPr>
            </a:lvl2pPr>
            <a:lvl3pPr marL="914400" indent="0">
              <a:buNone/>
              <a:defRPr sz="16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stStyle>
          <a:p>
            <a:pPr lvl="0"/>
            <a:r>
              <a:rPr lang="en-US" dirty="0"/>
              <a:t>Subtitle placeholder.</a:t>
            </a:r>
          </a:p>
        </p:txBody>
      </p:sp>
      <p:sp>
        <p:nvSpPr>
          <p:cNvPr id="6" name="Slide Number Placeholder 2">
            <a:extLst>
              <a:ext uri="{FF2B5EF4-FFF2-40B4-BE49-F238E27FC236}">
                <a16:creationId xmlns:a16="http://schemas.microsoft.com/office/drawing/2014/main" id="{27C97376-AA88-444E-9BE1-D92FEC535414}"/>
              </a:ext>
            </a:extLst>
          </p:cNvPr>
          <p:cNvSpPr>
            <a:spLocks noGrp="1"/>
          </p:cNvSpPr>
          <p:nvPr>
            <p:ph type="sldNum" sz="quarter" idx="4"/>
          </p:nvPr>
        </p:nvSpPr>
        <p:spPr>
          <a:xfrm>
            <a:off x="9022977"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7DADD868-AA9C-43CA-A8BB-50636605038F}" type="slidenum">
              <a:rPr lang="en-NZ" smtClean="0"/>
              <a:pPr/>
              <a:t>‹#›</a:t>
            </a:fld>
            <a:endParaRPr lang="en-NZ"/>
          </a:p>
        </p:txBody>
      </p:sp>
    </p:spTree>
    <p:extLst>
      <p:ext uri="{BB962C8B-B14F-4D97-AF65-F5344CB8AC3E}">
        <p14:creationId xmlns:p14="http://schemas.microsoft.com/office/powerpoint/2010/main" val="298139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ng Title with Paragraph">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31F7E55A-91AE-40F2-85FF-038473CC00BE}"/>
              </a:ext>
            </a:extLst>
          </p:cNvPr>
          <p:cNvSpPr>
            <a:spLocks noGrp="1"/>
          </p:cNvSpPr>
          <p:nvPr>
            <p:ph type="body" sz="quarter" idx="15" hasCustomPrompt="1"/>
          </p:nvPr>
        </p:nvSpPr>
        <p:spPr>
          <a:xfrm>
            <a:off x="0" y="0"/>
            <a:ext cx="6056927" cy="6858000"/>
          </a:xfrm>
          <a:custGeom>
            <a:avLst/>
            <a:gdLst>
              <a:gd name="connsiteX0" fmla="*/ 0 w 6056364"/>
              <a:gd name="connsiteY0" fmla="*/ 0 h 6845299"/>
              <a:gd name="connsiteX1" fmla="*/ 3028182 w 6056364"/>
              <a:gd name="connsiteY1" fmla="*/ 0 h 6845299"/>
              <a:gd name="connsiteX2" fmla="*/ 6056364 w 6056364"/>
              <a:gd name="connsiteY2" fmla="*/ 3422650 h 6845299"/>
              <a:gd name="connsiteX3" fmla="*/ 3028182 w 6056364"/>
              <a:gd name="connsiteY3" fmla="*/ 6845300 h 6845299"/>
              <a:gd name="connsiteX4" fmla="*/ 0 w 6056364"/>
              <a:gd name="connsiteY4" fmla="*/ 6845299 h 6845299"/>
              <a:gd name="connsiteX5" fmla="*/ 0 w 6056364"/>
              <a:gd name="connsiteY5" fmla="*/ 0 h 6845299"/>
              <a:gd name="connsiteX0" fmla="*/ 0 w 6083541"/>
              <a:gd name="connsiteY0" fmla="*/ 9525 h 6854825"/>
              <a:gd name="connsiteX1" fmla="*/ 3999732 w 6083541"/>
              <a:gd name="connsiteY1" fmla="*/ 0 h 6854825"/>
              <a:gd name="connsiteX2" fmla="*/ 6056364 w 6083541"/>
              <a:gd name="connsiteY2" fmla="*/ 3432175 h 6854825"/>
              <a:gd name="connsiteX3" fmla="*/ 3028182 w 6083541"/>
              <a:gd name="connsiteY3" fmla="*/ 6854825 h 6854825"/>
              <a:gd name="connsiteX4" fmla="*/ 0 w 6083541"/>
              <a:gd name="connsiteY4" fmla="*/ 6854824 h 6854825"/>
              <a:gd name="connsiteX5" fmla="*/ 0 w 6083541"/>
              <a:gd name="connsiteY5" fmla="*/ 9525 h 6854825"/>
              <a:gd name="connsiteX0" fmla="*/ 0 w 6057382"/>
              <a:gd name="connsiteY0" fmla="*/ 9525 h 6854824"/>
              <a:gd name="connsiteX1" fmla="*/ 3999732 w 6057382"/>
              <a:gd name="connsiteY1" fmla="*/ 0 h 6854824"/>
              <a:gd name="connsiteX2" fmla="*/ 6056364 w 6057382"/>
              <a:gd name="connsiteY2" fmla="*/ 3432175 h 6854824"/>
              <a:gd name="connsiteX3" fmla="*/ 4123557 w 6057382"/>
              <a:gd name="connsiteY3" fmla="*/ 6845300 h 6854824"/>
              <a:gd name="connsiteX4" fmla="*/ 0 w 6057382"/>
              <a:gd name="connsiteY4" fmla="*/ 6854824 h 6854824"/>
              <a:gd name="connsiteX5" fmla="*/ 0 w 6057382"/>
              <a:gd name="connsiteY5" fmla="*/ 9525 h 6854824"/>
              <a:gd name="connsiteX0" fmla="*/ 0 w 6057382"/>
              <a:gd name="connsiteY0" fmla="*/ 47625 h 6892924"/>
              <a:gd name="connsiteX1" fmla="*/ 3999732 w 6057382"/>
              <a:gd name="connsiteY1" fmla="*/ 0 h 6892924"/>
              <a:gd name="connsiteX2" fmla="*/ 6056364 w 6057382"/>
              <a:gd name="connsiteY2" fmla="*/ 3470275 h 6892924"/>
              <a:gd name="connsiteX3" fmla="*/ 4123557 w 6057382"/>
              <a:gd name="connsiteY3" fmla="*/ 6883400 h 6892924"/>
              <a:gd name="connsiteX4" fmla="*/ 0 w 6057382"/>
              <a:gd name="connsiteY4" fmla="*/ 6892924 h 6892924"/>
              <a:gd name="connsiteX5" fmla="*/ 0 w 6057382"/>
              <a:gd name="connsiteY5" fmla="*/ 47625 h 6892924"/>
              <a:gd name="connsiteX0" fmla="*/ 0 w 6057243"/>
              <a:gd name="connsiteY0" fmla="*/ 0 h 6845299"/>
              <a:gd name="connsiteX1" fmla="*/ 4009257 w 6057243"/>
              <a:gd name="connsiteY1" fmla="*/ 0 h 6845299"/>
              <a:gd name="connsiteX2" fmla="*/ 6056364 w 6057243"/>
              <a:gd name="connsiteY2" fmla="*/ 3422650 h 6845299"/>
              <a:gd name="connsiteX3" fmla="*/ 4123557 w 6057243"/>
              <a:gd name="connsiteY3" fmla="*/ 6835775 h 6845299"/>
              <a:gd name="connsiteX4" fmla="*/ 0 w 6057243"/>
              <a:gd name="connsiteY4" fmla="*/ 6845299 h 6845299"/>
              <a:gd name="connsiteX5" fmla="*/ 0 w 6057243"/>
              <a:gd name="connsiteY5" fmla="*/ 0 h 6845299"/>
              <a:gd name="connsiteX0" fmla="*/ 0 w 6057243"/>
              <a:gd name="connsiteY0" fmla="*/ 0 h 6845299"/>
              <a:gd name="connsiteX1" fmla="*/ 4009257 w 6057243"/>
              <a:gd name="connsiteY1" fmla="*/ 0 h 6845299"/>
              <a:gd name="connsiteX2" fmla="*/ 6056364 w 6057243"/>
              <a:gd name="connsiteY2" fmla="*/ 3422650 h 6845299"/>
              <a:gd name="connsiteX3" fmla="*/ 4123557 w 6057243"/>
              <a:gd name="connsiteY3" fmla="*/ 6835775 h 6845299"/>
              <a:gd name="connsiteX4" fmla="*/ 0 w 6057243"/>
              <a:gd name="connsiteY4" fmla="*/ 6845299 h 6845299"/>
              <a:gd name="connsiteX5" fmla="*/ 0 w 6057243"/>
              <a:gd name="connsiteY5" fmla="*/ 0 h 6845299"/>
              <a:gd name="connsiteX0" fmla="*/ 0 w 6056927"/>
              <a:gd name="connsiteY0" fmla="*/ 0 h 6845299"/>
              <a:gd name="connsiteX1" fmla="*/ 4009257 w 6056927"/>
              <a:gd name="connsiteY1" fmla="*/ 0 h 6845299"/>
              <a:gd name="connsiteX2" fmla="*/ 6056364 w 6056927"/>
              <a:gd name="connsiteY2" fmla="*/ 3422650 h 6845299"/>
              <a:gd name="connsiteX3" fmla="*/ 4123557 w 6056927"/>
              <a:gd name="connsiteY3" fmla="*/ 6835775 h 6845299"/>
              <a:gd name="connsiteX4" fmla="*/ 0 w 6056927"/>
              <a:gd name="connsiteY4" fmla="*/ 6845299 h 6845299"/>
              <a:gd name="connsiteX5" fmla="*/ 0 w 6056927"/>
              <a:gd name="connsiteY5" fmla="*/ 0 h 6845299"/>
              <a:gd name="connsiteX0" fmla="*/ 0 w 6056466"/>
              <a:gd name="connsiteY0" fmla="*/ 0 h 6845299"/>
              <a:gd name="connsiteX1" fmla="*/ 4009257 w 6056466"/>
              <a:gd name="connsiteY1" fmla="*/ 0 h 6845299"/>
              <a:gd name="connsiteX2" fmla="*/ 6056364 w 6056466"/>
              <a:gd name="connsiteY2" fmla="*/ 3422650 h 6845299"/>
              <a:gd name="connsiteX3" fmla="*/ 4123557 w 6056466"/>
              <a:gd name="connsiteY3" fmla="*/ 6835775 h 6845299"/>
              <a:gd name="connsiteX4" fmla="*/ 0 w 6056466"/>
              <a:gd name="connsiteY4" fmla="*/ 6845299 h 6845299"/>
              <a:gd name="connsiteX5" fmla="*/ 0 w 6056466"/>
              <a:gd name="connsiteY5" fmla="*/ 0 h 6845299"/>
              <a:gd name="connsiteX0" fmla="*/ 0 w 6056927"/>
              <a:gd name="connsiteY0" fmla="*/ 0 h 6845299"/>
              <a:gd name="connsiteX1" fmla="*/ 4009257 w 6056927"/>
              <a:gd name="connsiteY1" fmla="*/ 0 h 6845299"/>
              <a:gd name="connsiteX2" fmla="*/ 6056364 w 6056927"/>
              <a:gd name="connsiteY2" fmla="*/ 3422650 h 6845299"/>
              <a:gd name="connsiteX3" fmla="*/ 4123557 w 6056927"/>
              <a:gd name="connsiteY3" fmla="*/ 6835775 h 6845299"/>
              <a:gd name="connsiteX4" fmla="*/ 0 w 6056927"/>
              <a:gd name="connsiteY4" fmla="*/ 6845299 h 6845299"/>
              <a:gd name="connsiteX5" fmla="*/ 0 w 6056927"/>
              <a:gd name="connsiteY5" fmla="*/ 0 h 68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927" h="6845299">
                <a:moveTo>
                  <a:pt x="0" y="0"/>
                </a:moveTo>
                <a:lnTo>
                  <a:pt x="4009257" y="0"/>
                </a:lnTo>
                <a:cubicBezTo>
                  <a:pt x="5414976" y="600075"/>
                  <a:pt x="6037314" y="2292879"/>
                  <a:pt x="6056364" y="3422650"/>
                </a:cubicBezTo>
                <a:cubicBezTo>
                  <a:pt x="6075414" y="4552421"/>
                  <a:pt x="5615001" y="5902325"/>
                  <a:pt x="4123557" y="6835775"/>
                </a:cubicBezTo>
                <a:lnTo>
                  <a:pt x="0" y="6845299"/>
                </a:lnTo>
                <a:lnTo>
                  <a:pt x="0" y="0"/>
                </a:lnTo>
                <a:close/>
              </a:path>
            </a:pathLst>
          </a:custGeom>
          <a:blipFill>
            <a:blip r:embed="rId2">
              <a:alphaModFix/>
            </a:blip>
            <a:stretch>
              <a:fillRect/>
            </a:stretch>
          </a:blipFill>
          <a:ln>
            <a:noFill/>
          </a:ln>
        </p:spPr>
        <p:txBody>
          <a:bodyPr lIns="432000" bIns="3240000" anchor="b"/>
          <a:lstStyle>
            <a:lvl1pPr marL="0" indent="0">
              <a:buNone/>
              <a:defRPr sz="28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US" dirty="0"/>
              <a:t>This is an example of a title placeholder that is long and needs more space in the circle.</a:t>
            </a:r>
          </a:p>
        </p:txBody>
      </p:sp>
      <p:sp>
        <p:nvSpPr>
          <p:cNvPr id="17" name="Text Placeholder 4">
            <a:extLst>
              <a:ext uri="{FF2B5EF4-FFF2-40B4-BE49-F238E27FC236}">
                <a16:creationId xmlns:a16="http://schemas.microsoft.com/office/drawing/2014/main" id="{B3739F8B-A4CE-48C8-963C-BBA1FC6AB3C6}"/>
              </a:ext>
            </a:extLst>
          </p:cNvPr>
          <p:cNvSpPr>
            <a:spLocks noGrp="1"/>
          </p:cNvSpPr>
          <p:nvPr>
            <p:ph type="body" sz="quarter" idx="13" hasCustomPrompt="1"/>
          </p:nvPr>
        </p:nvSpPr>
        <p:spPr>
          <a:xfrm>
            <a:off x="6733110" y="2767280"/>
            <a:ext cx="4422569" cy="1323439"/>
          </a:xfrm>
          <a:prstGeom prst="rect">
            <a:avLst/>
          </a:prstGeom>
        </p:spPr>
        <p:txBody>
          <a:bodyPr anchor="ctr">
            <a:spAutoFit/>
          </a:bodyPr>
          <a:lstStyle>
            <a:lvl1pPr marL="0" indent="0">
              <a:lnSpc>
                <a:spcPct val="100000"/>
              </a:lnSpc>
              <a:buNone/>
              <a:defRPr sz="16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This is an example of a paragraph in the Ministry for the Environment’s required body copy font: Calibri. It maintains strong legibility and accessibility within a digital context. Less text in PowerPoint presentations is ideal. Keep it concise. </a:t>
            </a:r>
          </a:p>
        </p:txBody>
      </p:sp>
      <p:sp>
        <p:nvSpPr>
          <p:cNvPr id="11" name="Text Placeholder 2">
            <a:extLst>
              <a:ext uri="{FF2B5EF4-FFF2-40B4-BE49-F238E27FC236}">
                <a16:creationId xmlns:a16="http://schemas.microsoft.com/office/drawing/2014/main" id="{471235C9-80D8-4785-8CEF-0D5CFDF84190}"/>
              </a:ext>
            </a:extLst>
          </p:cNvPr>
          <p:cNvSpPr>
            <a:spLocks noGrp="1"/>
          </p:cNvSpPr>
          <p:nvPr>
            <p:ph type="body" sz="quarter" idx="16" hasCustomPrompt="1"/>
          </p:nvPr>
        </p:nvSpPr>
        <p:spPr>
          <a:xfrm>
            <a:off x="336722" y="3752442"/>
            <a:ext cx="5278382" cy="338554"/>
          </a:xfrm>
          <a:prstGeom prst="rect">
            <a:avLst/>
          </a:prstGeom>
        </p:spPr>
        <p:txBody>
          <a:bodyPr>
            <a:spAutoFit/>
          </a:bodyPr>
          <a:lstStyle>
            <a:lvl1pPr marL="0" indent="0">
              <a:lnSpc>
                <a:spcPct val="100000"/>
              </a:lnSpc>
              <a:buNone/>
              <a:defRPr sz="1600" b="0">
                <a:solidFill>
                  <a:schemeClr val="bg1"/>
                </a:solidFill>
              </a:defRPr>
            </a:lvl1pPr>
            <a:lvl2pPr marL="457200" indent="0">
              <a:buNone/>
              <a:defRPr sz="1600" b="0">
                <a:solidFill>
                  <a:schemeClr val="bg1"/>
                </a:solidFill>
              </a:defRPr>
            </a:lvl2pPr>
            <a:lvl3pPr marL="914400" indent="0">
              <a:buNone/>
              <a:defRPr sz="16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stStyle>
          <a:p>
            <a:pPr lvl="0"/>
            <a:r>
              <a:rPr lang="en-US" dirty="0"/>
              <a:t>Subtitle placeholder.</a:t>
            </a:r>
          </a:p>
        </p:txBody>
      </p:sp>
      <p:sp>
        <p:nvSpPr>
          <p:cNvPr id="6" name="Slide Number Placeholder 2">
            <a:extLst>
              <a:ext uri="{FF2B5EF4-FFF2-40B4-BE49-F238E27FC236}">
                <a16:creationId xmlns:a16="http://schemas.microsoft.com/office/drawing/2014/main" id="{90E02F42-EFB2-47DA-A836-CFEFBB284EC0}"/>
              </a:ext>
            </a:extLst>
          </p:cNvPr>
          <p:cNvSpPr>
            <a:spLocks noGrp="1"/>
          </p:cNvSpPr>
          <p:nvPr>
            <p:ph type="sldNum" sz="quarter" idx="4"/>
          </p:nvPr>
        </p:nvSpPr>
        <p:spPr>
          <a:xfrm>
            <a:off x="9022977"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7DADD868-AA9C-43CA-A8BB-50636605038F}" type="slidenum">
              <a:rPr lang="en-NZ" smtClean="0"/>
              <a:pPr/>
              <a:t>‹#›</a:t>
            </a:fld>
            <a:endParaRPr lang="en-NZ"/>
          </a:p>
        </p:txBody>
      </p:sp>
    </p:spTree>
    <p:extLst>
      <p:ext uri="{BB962C8B-B14F-4D97-AF65-F5344CB8AC3E}">
        <p14:creationId xmlns:p14="http://schemas.microsoft.com/office/powerpoint/2010/main" val="1098987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Key Points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6E6660-8F2F-4AD4-9424-598214668F53}"/>
              </a:ext>
            </a:extLst>
          </p:cNvPr>
          <p:cNvSpPr>
            <a:spLocks noGrp="1"/>
          </p:cNvSpPr>
          <p:nvPr>
            <p:ph type="body" sz="quarter" idx="14" hasCustomPrompt="1"/>
          </p:nvPr>
        </p:nvSpPr>
        <p:spPr>
          <a:xfrm>
            <a:off x="6734175" y="2808100"/>
            <a:ext cx="4292414" cy="1295868"/>
          </a:xfrm>
          <a:prstGeom prst="rect">
            <a:avLst/>
          </a:prstGeom>
        </p:spPr>
        <p:txBody>
          <a:bodyPr anchor="ctr">
            <a:spAutoFit/>
          </a:bodyPr>
          <a:lstStyle>
            <a:lvl1pPr marL="0" indent="0">
              <a:lnSpc>
                <a:spcPct val="150000"/>
              </a:lnSpc>
              <a:buNone/>
              <a:defRPr sz="1800" b="1">
                <a:solidFill>
                  <a:srgbClr val="1B556B"/>
                </a:solidFill>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This is a key point placeholder. You could list bullet points here for emphasis or put </a:t>
            </a:r>
            <a:br>
              <a:rPr lang="en-US" dirty="0"/>
            </a:br>
            <a:r>
              <a:rPr lang="en-US" dirty="0"/>
              <a:t>a sentence. This is good for introductions. </a:t>
            </a:r>
          </a:p>
        </p:txBody>
      </p:sp>
      <p:sp>
        <p:nvSpPr>
          <p:cNvPr id="8" name="Text Placeholder 11">
            <a:extLst>
              <a:ext uri="{FF2B5EF4-FFF2-40B4-BE49-F238E27FC236}">
                <a16:creationId xmlns:a16="http://schemas.microsoft.com/office/drawing/2014/main" id="{478B58B3-0348-49CD-A377-094781E1BFE0}"/>
              </a:ext>
            </a:extLst>
          </p:cNvPr>
          <p:cNvSpPr>
            <a:spLocks noGrp="1"/>
          </p:cNvSpPr>
          <p:nvPr>
            <p:ph type="body" sz="quarter" idx="15" hasCustomPrompt="1"/>
          </p:nvPr>
        </p:nvSpPr>
        <p:spPr>
          <a:xfrm>
            <a:off x="0" y="0"/>
            <a:ext cx="6056927" cy="6858000"/>
          </a:xfrm>
          <a:custGeom>
            <a:avLst/>
            <a:gdLst>
              <a:gd name="connsiteX0" fmla="*/ 0 w 6056364"/>
              <a:gd name="connsiteY0" fmla="*/ 0 h 6845299"/>
              <a:gd name="connsiteX1" fmla="*/ 3028182 w 6056364"/>
              <a:gd name="connsiteY1" fmla="*/ 0 h 6845299"/>
              <a:gd name="connsiteX2" fmla="*/ 6056364 w 6056364"/>
              <a:gd name="connsiteY2" fmla="*/ 3422650 h 6845299"/>
              <a:gd name="connsiteX3" fmla="*/ 3028182 w 6056364"/>
              <a:gd name="connsiteY3" fmla="*/ 6845300 h 6845299"/>
              <a:gd name="connsiteX4" fmla="*/ 0 w 6056364"/>
              <a:gd name="connsiteY4" fmla="*/ 6845299 h 6845299"/>
              <a:gd name="connsiteX5" fmla="*/ 0 w 6056364"/>
              <a:gd name="connsiteY5" fmla="*/ 0 h 6845299"/>
              <a:gd name="connsiteX0" fmla="*/ 0 w 6083541"/>
              <a:gd name="connsiteY0" fmla="*/ 9525 h 6854825"/>
              <a:gd name="connsiteX1" fmla="*/ 3999732 w 6083541"/>
              <a:gd name="connsiteY1" fmla="*/ 0 h 6854825"/>
              <a:gd name="connsiteX2" fmla="*/ 6056364 w 6083541"/>
              <a:gd name="connsiteY2" fmla="*/ 3432175 h 6854825"/>
              <a:gd name="connsiteX3" fmla="*/ 3028182 w 6083541"/>
              <a:gd name="connsiteY3" fmla="*/ 6854825 h 6854825"/>
              <a:gd name="connsiteX4" fmla="*/ 0 w 6083541"/>
              <a:gd name="connsiteY4" fmla="*/ 6854824 h 6854825"/>
              <a:gd name="connsiteX5" fmla="*/ 0 w 6083541"/>
              <a:gd name="connsiteY5" fmla="*/ 9525 h 6854825"/>
              <a:gd name="connsiteX0" fmla="*/ 0 w 6057382"/>
              <a:gd name="connsiteY0" fmla="*/ 9525 h 6854824"/>
              <a:gd name="connsiteX1" fmla="*/ 3999732 w 6057382"/>
              <a:gd name="connsiteY1" fmla="*/ 0 h 6854824"/>
              <a:gd name="connsiteX2" fmla="*/ 6056364 w 6057382"/>
              <a:gd name="connsiteY2" fmla="*/ 3432175 h 6854824"/>
              <a:gd name="connsiteX3" fmla="*/ 4123557 w 6057382"/>
              <a:gd name="connsiteY3" fmla="*/ 6845300 h 6854824"/>
              <a:gd name="connsiteX4" fmla="*/ 0 w 6057382"/>
              <a:gd name="connsiteY4" fmla="*/ 6854824 h 6854824"/>
              <a:gd name="connsiteX5" fmla="*/ 0 w 6057382"/>
              <a:gd name="connsiteY5" fmla="*/ 9525 h 6854824"/>
              <a:gd name="connsiteX0" fmla="*/ 0 w 6057382"/>
              <a:gd name="connsiteY0" fmla="*/ 47625 h 6892924"/>
              <a:gd name="connsiteX1" fmla="*/ 3999732 w 6057382"/>
              <a:gd name="connsiteY1" fmla="*/ 0 h 6892924"/>
              <a:gd name="connsiteX2" fmla="*/ 6056364 w 6057382"/>
              <a:gd name="connsiteY2" fmla="*/ 3470275 h 6892924"/>
              <a:gd name="connsiteX3" fmla="*/ 4123557 w 6057382"/>
              <a:gd name="connsiteY3" fmla="*/ 6883400 h 6892924"/>
              <a:gd name="connsiteX4" fmla="*/ 0 w 6057382"/>
              <a:gd name="connsiteY4" fmla="*/ 6892924 h 6892924"/>
              <a:gd name="connsiteX5" fmla="*/ 0 w 6057382"/>
              <a:gd name="connsiteY5" fmla="*/ 47625 h 6892924"/>
              <a:gd name="connsiteX0" fmla="*/ 0 w 6057243"/>
              <a:gd name="connsiteY0" fmla="*/ 0 h 6845299"/>
              <a:gd name="connsiteX1" fmla="*/ 4009257 w 6057243"/>
              <a:gd name="connsiteY1" fmla="*/ 0 h 6845299"/>
              <a:gd name="connsiteX2" fmla="*/ 6056364 w 6057243"/>
              <a:gd name="connsiteY2" fmla="*/ 3422650 h 6845299"/>
              <a:gd name="connsiteX3" fmla="*/ 4123557 w 6057243"/>
              <a:gd name="connsiteY3" fmla="*/ 6835775 h 6845299"/>
              <a:gd name="connsiteX4" fmla="*/ 0 w 6057243"/>
              <a:gd name="connsiteY4" fmla="*/ 6845299 h 6845299"/>
              <a:gd name="connsiteX5" fmla="*/ 0 w 6057243"/>
              <a:gd name="connsiteY5" fmla="*/ 0 h 6845299"/>
              <a:gd name="connsiteX0" fmla="*/ 0 w 6057243"/>
              <a:gd name="connsiteY0" fmla="*/ 0 h 6845299"/>
              <a:gd name="connsiteX1" fmla="*/ 4009257 w 6057243"/>
              <a:gd name="connsiteY1" fmla="*/ 0 h 6845299"/>
              <a:gd name="connsiteX2" fmla="*/ 6056364 w 6057243"/>
              <a:gd name="connsiteY2" fmla="*/ 3422650 h 6845299"/>
              <a:gd name="connsiteX3" fmla="*/ 4123557 w 6057243"/>
              <a:gd name="connsiteY3" fmla="*/ 6835775 h 6845299"/>
              <a:gd name="connsiteX4" fmla="*/ 0 w 6057243"/>
              <a:gd name="connsiteY4" fmla="*/ 6845299 h 6845299"/>
              <a:gd name="connsiteX5" fmla="*/ 0 w 6057243"/>
              <a:gd name="connsiteY5" fmla="*/ 0 h 6845299"/>
              <a:gd name="connsiteX0" fmla="*/ 0 w 6056927"/>
              <a:gd name="connsiteY0" fmla="*/ 0 h 6845299"/>
              <a:gd name="connsiteX1" fmla="*/ 4009257 w 6056927"/>
              <a:gd name="connsiteY1" fmla="*/ 0 h 6845299"/>
              <a:gd name="connsiteX2" fmla="*/ 6056364 w 6056927"/>
              <a:gd name="connsiteY2" fmla="*/ 3422650 h 6845299"/>
              <a:gd name="connsiteX3" fmla="*/ 4123557 w 6056927"/>
              <a:gd name="connsiteY3" fmla="*/ 6835775 h 6845299"/>
              <a:gd name="connsiteX4" fmla="*/ 0 w 6056927"/>
              <a:gd name="connsiteY4" fmla="*/ 6845299 h 6845299"/>
              <a:gd name="connsiteX5" fmla="*/ 0 w 6056927"/>
              <a:gd name="connsiteY5" fmla="*/ 0 h 6845299"/>
              <a:gd name="connsiteX0" fmla="*/ 0 w 6056466"/>
              <a:gd name="connsiteY0" fmla="*/ 0 h 6845299"/>
              <a:gd name="connsiteX1" fmla="*/ 4009257 w 6056466"/>
              <a:gd name="connsiteY1" fmla="*/ 0 h 6845299"/>
              <a:gd name="connsiteX2" fmla="*/ 6056364 w 6056466"/>
              <a:gd name="connsiteY2" fmla="*/ 3422650 h 6845299"/>
              <a:gd name="connsiteX3" fmla="*/ 4123557 w 6056466"/>
              <a:gd name="connsiteY3" fmla="*/ 6835775 h 6845299"/>
              <a:gd name="connsiteX4" fmla="*/ 0 w 6056466"/>
              <a:gd name="connsiteY4" fmla="*/ 6845299 h 6845299"/>
              <a:gd name="connsiteX5" fmla="*/ 0 w 6056466"/>
              <a:gd name="connsiteY5" fmla="*/ 0 h 6845299"/>
              <a:gd name="connsiteX0" fmla="*/ 0 w 6056927"/>
              <a:gd name="connsiteY0" fmla="*/ 0 h 6845299"/>
              <a:gd name="connsiteX1" fmla="*/ 4009257 w 6056927"/>
              <a:gd name="connsiteY1" fmla="*/ 0 h 6845299"/>
              <a:gd name="connsiteX2" fmla="*/ 6056364 w 6056927"/>
              <a:gd name="connsiteY2" fmla="*/ 3422650 h 6845299"/>
              <a:gd name="connsiteX3" fmla="*/ 4123557 w 6056927"/>
              <a:gd name="connsiteY3" fmla="*/ 6835775 h 6845299"/>
              <a:gd name="connsiteX4" fmla="*/ 0 w 6056927"/>
              <a:gd name="connsiteY4" fmla="*/ 6845299 h 6845299"/>
              <a:gd name="connsiteX5" fmla="*/ 0 w 6056927"/>
              <a:gd name="connsiteY5" fmla="*/ 0 h 68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927" h="6845299">
                <a:moveTo>
                  <a:pt x="0" y="0"/>
                </a:moveTo>
                <a:lnTo>
                  <a:pt x="4009257" y="0"/>
                </a:lnTo>
                <a:cubicBezTo>
                  <a:pt x="5414976" y="600075"/>
                  <a:pt x="6037314" y="2292879"/>
                  <a:pt x="6056364" y="3422650"/>
                </a:cubicBezTo>
                <a:cubicBezTo>
                  <a:pt x="6075414" y="4552421"/>
                  <a:pt x="5615001" y="5902325"/>
                  <a:pt x="4123557" y="6835775"/>
                </a:cubicBezTo>
                <a:lnTo>
                  <a:pt x="0" y="6845299"/>
                </a:lnTo>
                <a:lnTo>
                  <a:pt x="0" y="0"/>
                </a:lnTo>
                <a:close/>
              </a:path>
            </a:pathLst>
          </a:custGeom>
          <a:blipFill>
            <a:blip r:embed="rId2">
              <a:alphaModFix/>
            </a:blip>
            <a:stretch>
              <a:fillRect/>
            </a:stretch>
          </a:blipFill>
          <a:ln>
            <a:noFill/>
          </a:ln>
        </p:spPr>
        <p:txBody>
          <a:bodyPr lIns="432000" bIns="3528000" anchor="b"/>
          <a:lstStyle>
            <a:lvl1pPr marL="0" indent="0">
              <a:buNone/>
              <a:defRPr sz="42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NZ" dirty="0"/>
              <a:t>Title Placeholder</a:t>
            </a:r>
          </a:p>
        </p:txBody>
      </p:sp>
      <p:sp>
        <p:nvSpPr>
          <p:cNvPr id="12" name="Text Placeholder 2">
            <a:extLst>
              <a:ext uri="{FF2B5EF4-FFF2-40B4-BE49-F238E27FC236}">
                <a16:creationId xmlns:a16="http://schemas.microsoft.com/office/drawing/2014/main" id="{32521A46-7597-4C89-9DA3-1EDA3BF24562}"/>
              </a:ext>
            </a:extLst>
          </p:cNvPr>
          <p:cNvSpPr>
            <a:spLocks noGrp="1"/>
          </p:cNvSpPr>
          <p:nvPr>
            <p:ph type="body" sz="quarter" idx="16" hasCustomPrompt="1"/>
          </p:nvPr>
        </p:nvSpPr>
        <p:spPr>
          <a:xfrm>
            <a:off x="336722" y="3429000"/>
            <a:ext cx="5278382" cy="338554"/>
          </a:xfrm>
          <a:prstGeom prst="rect">
            <a:avLst/>
          </a:prstGeom>
        </p:spPr>
        <p:txBody>
          <a:bodyPr>
            <a:spAutoFit/>
          </a:bodyPr>
          <a:lstStyle>
            <a:lvl1pPr marL="0" indent="0">
              <a:lnSpc>
                <a:spcPct val="100000"/>
              </a:lnSpc>
              <a:buNone/>
              <a:defRPr sz="1600" b="0">
                <a:solidFill>
                  <a:schemeClr val="bg1"/>
                </a:solidFill>
              </a:defRPr>
            </a:lvl1pPr>
            <a:lvl2pPr marL="457200" indent="0">
              <a:buNone/>
              <a:defRPr sz="1600" b="0">
                <a:solidFill>
                  <a:schemeClr val="bg1"/>
                </a:solidFill>
              </a:defRPr>
            </a:lvl2pPr>
            <a:lvl3pPr marL="914400" indent="0">
              <a:buNone/>
              <a:defRPr sz="16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stStyle>
          <a:p>
            <a:pPr lvl="0"/>
            <a:r>
              <a:rPr lang="en-US" dirty="0"/>
              <a:t>Subtitle placeholder.</a:t>
            </a:r>
          </a:p>
        </p:txBody>
      </p:sp>
      <p:sp>
        <p:nvSpPr>
          <p:cNvPr id="6" name="Slide Number Placeholder 2">
            <a:extLst>
              <a:ext uri="{FF2B5EF4-FFF2-40B4-BE49-F238E27FC236}">
                <a16:creationId xmlns:a16="http://schemas.microsoft.com/office/drawing/2014/main" id="{534C533F-9F89-4B80-9A49-6ACC9685F609}"/>
              </a:ext>
            </a:extLst>
          </p:cNvPr>
          <p:cNvSpPr>
            <a:spLocks noGrp="1"/>
          </p:cNvSpPr>
          <p:nvPr>
            <p:ph type="sldNum" sz="quarter" idx="4"/>
          </p:nvPr>
        </p:nvSpPr>
        <p:spPr>
          <a:xfrm>
            <a:off x="9022977"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7DADD868-AA9C-43CA-A8BB-50636605038F}" type="slidenum">
              <a:rPr lang="en-NZ" smtClean="0"/>
              <a:pPr/>
              <a:t>‹#›</a:t>
            </a:fld>
            <a:endParaRPr lang="en-NZ"/>
          </a:p>
        </p:txBody>
      </p:sp>
    </p:spTree>
    <p:extLst>
      <p:ext uri="{BB962C8B-B14F-4D97-AF65-F5344CB8AC3E}">
        <p14:creationId xmlns:p14="http://schemas.microsoft.com/office/powerpoint/2010/main" val="1397777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Paragraph">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50788A-056E-49BE-908B-AD38BCCA38A6}"/>
              </a:ext>
            </a:extLst>
          </p:cNvPr>
          <p:cNvSpPr/>
          <p:nvPr userDrawn="1"/>
        </p:nvSpPr>
        <p:spPr>
          <a:xfrm>
            <a:off x="0" y="0"/>
            <a:ext cx="12192000" cy="6858000"/>
          </a:xfrm>
          <a:prstGeom prst="rect">
            <a:avLst/>
          </a:prstGeom>
          <a:solidFill>
            <a:srgbClr val="1B5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a:extLst>
              <a:ext uri="{FF2B5EF4-FFF2-40B4-BE49-F238E27FC236}">
                <a16:creationId xmlns:a16="http://schemas.microsoft.com/office/drawing/2014/main" id="{176B94A9-9517-4254-B993-62F34AC3F0B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394580" y="801309"/>
            <a:ext cx="1371597" cy="366355"/>
          </a:xfrm>
          <a:prstGeom prst="rect">
            <a:avLst/>
          </a:prstGeom>
        </p:spPr>
      </p:pic>
      <p:sp>
        <p:nvSpPr>
          <p:cNvPr id="12" name="Text Placeholder 11">
            <a:extLst>
              <a:ext uri="{FF2B5EF4-FFF2-40B4-BE49-F238E27FC236}">
                <a16:creationId xmlns:a16="http://schemas.microsoft.com/office/drawing/2014/main" id="{4FEEA183-6495-453C-BDA4-32144800146A}"/>
              </a:ext>
            </a:extLst>
          </p:cNvPr>
          <p:cNvSpPr>
            <a:spLocks noGrp="1"/>
          </p:cNvSpPr>
          <p:nvPr>
            <p:ph type="body" sz="quarter" idx="11" hasCustomPrompt="1"/>
          </p:nvPr>
        </p:nvSpPr>
        <p:spPr>
          <a:xfrm>
            <a:off x="343040" y="4812871"/>
            <a:ext cx="4982078" cy="557212"/>
          </a:xfrm>
          <a:prstGeom prst="rect">
            <a:avLst/>
          </a:prstGeom>
        </p:spPr>
        <p:txBody>
          <a:bodyPr/>
          <a:lstStyle>
            <a:lvl1pPr marL="0" indent="0">
              <a:buNone/>
              <a:defRPr sz="1600">
                <a:solidFill>
                  <a:schemeClr val="bg1"/>
                </a:solidFill>
                <a:latin typeface="+mn-lt"/>
                <a:ea typeface="Lato" panose="020F0502020204030203" pitchFamily="34" charset="0"/>
                <a:cs typeface="Lato" panose="020F0502020204030203" pitchFamily="34" charset="0"/>
              </a:defRPr>
            </a:lvl1pPr>
          </a:lstStyle>
          <a:p>
            <a:pPr lvl="0"/>
            <a:r>
              <a:rPr lang="en-NZ" dirty="0"/>
              <a:t>Quote attribution </a:t>
            </a:r>
          </a:p>
        </p:txBody>
      </p:sp>
      <p:sp>
        <p:nvSpPr>
          <p:cNvPr id="8" name="Text Placeholder 3">
            <a:extLst>
              <a:ext uri="{FF2B5EF4-FFF2-40B4-BE49-F238E27FC236}">
                <a16:creationId xmlns:a16="http://schemas.microsoft.com/office/drawing/2014/main" id="{2934D412-B4AA-45BB-A802-20F5F29A5AEA}"/>
              </a:ext>
            </a:extLst>
          </p:cNvPr>
          <p:cNvSpPr>
            <a:spLocks noGrp="1"/>
          </p:cNvSpPr>
          <p:nvPr>
            <p:ph type="body" sz="quarter" idx="14" hasCustomPrompt="1"/>
          </p:nvPr>
        </p:nvSpPr>
        <p:spPr>
          <a:xfrm>
            <a:off x="343040" y="2723554"/>
            <a:ext cx="5279995" cy="893762"/>
          </a:xfrm>
          <a:prstGeom prst="rect">
            <a:avLst/>
          </a:prstGeom>
        </p:spPr>
        <p:txBody>
          <a:bodyPr/>
          <a:lstStyle>
            <a:lvl1pPr marL="0" indent="0">
              <a:lnSpc>
                <a:spcPct val="100000"/>
              </a:lnSpc>
              <a:buNone/>
              <a:defRPr sz="2800" b="1">
                <a:solidFill>
                  <a:schemeClr val="bg1"/>
                </a:solidFill>
                <a:latin typeface="Georgia" panose="02040502050405020303" pitchFamily="18" charset="0"/>
              </a:defRPr>
            </a:lvl1pPr>
            <a:lvl2pPr marL="457200" indent="0">
              <a:buNone/>
              <a:defRPr sz="2800" b="1">
                <a:solidFill>
                  <a:srgbClr val="1B556B"/>
                </a:solidFill>
                <a:latin typeface="Merriweather" panose="00000500000000000000" pitchFamily="2" charset="0"/>
              </a:defRPr>
            </a:lvl2pPr>
            <a:lvl3pPr marL="914400" indent="0">
              <a:buNone/>
              <a:defRPr sz="2800" b="1">
                <a:solidFill>
                  <a:srgbClr val="1B556B"/>
                </a:solidFill>
                <a:latin typeface="Merriweather" panose="00000500000000000000" pitchFamily="2" charset="0"/>
              </a:defRPr>
            </a:lvl3pPr>
            <a:lvl4pPr marL="1371600" indent="0">
              <a:buNone/>
              <a:defRPr sz="2800" b="1">
                <a:solidFill>
                  <a:srgbClr val="1B556B"/>
                </a:solidFill>
                <a:latin typeface="Merriweather" panose="00000500000000000000" pitchFamily="2" charset="0"/>
              </a:defRPr>
            </a:lvl4pPr>
            <a:lvl5pPr marL="1828800" indent="0">
              <a:buNone/>
              <a:defRPr sz="2800" b="1">
                <a:solidFill>
                  <a:srgbClr val="1B556B"/>
                </a:solidFill>
                <a:latin typeface="Merriweather" panose="00000500000000000000" pitchFamily="2" charset="0"/>
              </a:defRPr>
            </a:lvl5pPr>
          </a:lstStyle>
          <a:p>
            <a:pPr lvl="0"/>
            <a:r>
              <a:rPr lang="en-NZ" dirty="0"/>
              <a:t>This is an example quote or a long phrase/sentence</a:t>
            </a:r>
          </a:p>
        </p:txBody>
      </p:sp>
      <p:sp>
        <p:nvSpPr>
          <p:cNvPr id="11" name="Text Placeholder 4">
            <a:extLst>
              <a:ext uri="{FF2B5EF4-FFF2-40B4-BE49-F238E27FC236}">
                <a16:creationId xmlns:a16="http://schemas.microsoft.com/office/drawing/2014/main" id="{46CBEA5C-9695-48BC-9F59-CC936BB31417}"/>
              </a:ext>
            </a:extLst>
          </p:cNvPr>
          <p:cNvSpPr>
            <a:spLocks noGrp="1"/>
          </p:cNvSpPr>
          <p:nvPr>
            <p:ph type="body" sz="quarter" idx="13" hasCustomPrompt="1"/>
          </p:nvPr>
        </p:nvSpPr>
        <p:spPr>
          <a:xfrm>
            <a:off x="6733110" y="2877901"/>
            <a:ext cx="4422569" cy="1780160"/>
          </a:xfrm>
          <a:prstGeom prst="rect">
            <a:avLst/>
          </a:prstGeom>
        </p:spPr>
        <p:txBody>
          <a:bodyPr/>
          <a:lstStyle>
            <a:lvl1pPr marL="0" indent="0">
              <a:lnSpc>
                <a:spcPct val="100000"/>
              </a:lnSpc>
              <a:buNone/>
              <a:defRPr sz="16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This is an example of a paragraph in the Ministry for the Environment’s required body copy font: Calibri. It maintains strong legibility and accessibility within a digital context. Less text in PowerPoint presentations is ideal. Keep it concise. </a:t>
            </a:r>
          </a:p>
        </p:txBody>
      </p:sp>
    </p:spTree>
    <p:extLst>
      <p:ext uri="{BB962C8B-B14F-4D97-AF65-F5344CB8AC3E}">
        <p14:creationId xmlns:p14="http://schemas.microsoft.com/office/powerpoint/2010/main" val="3209181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tai/Questi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5A352C7-7621-41C2-99BE-614BBE4F65B2}"/>
              </a:ext>
            </a:extLst>
          </p:cNvPr>
          <p:cNvSpPr>
            <a:spLocks noGrp="1"/>
          </p:cNvSpPr>
          <p:nvPr>
            <p:ph type="pic" sz="quarter" idx="10" hasCustomPrompt="1"/>
          </p:nvPr>
        </p:nvSpPr>
        <p:spPr>
          <a:xfrm>
            <a:off x="0" y="0"/>
            <a:ext cx="12192000" cy="6858000"/>
          </a:xfrm>
          <a:prstGeom prst="rect">
            <a:avLst/>
          </a:prstGeom>
        </p:spPr>
        <p:txBody>
          <a:bodyPr/>
          <a:lstStyle>
            <a:lvl1pPr marL="0" indent="0" algn="r">
              <a:buNone/>
              <a:defRPr/>
            </a:lvl1pPr>
          </a:lstStyle>
          <a:p>
            <a:r>
              <a:rPr lang="en-US" dirty="0"/>
              <a:t>Insert an image by clicking the icon</a:t>
            </a:r>
          </a:p>
        </p:txBody>
      </p:sp>
      <p:sp>
        <p:nvSpPr>
          <p:cNvPr id="6" name="Text Placeholder 11">
            <a:extLst>
              <a:ext uri="{FF2B5EF4-FFF2-40B4-BE49-F238E27FC236}">
                <a16:creationId xmlns:a16="http://schemas.microsoft.com/office/drawing/2014/main" id="{2960B556-F7CB-4832-99B3-2C2180F36AAE}"/>
              </a:ext>
            </a:extLst>
          </p:cNvPr>
          <p:cNvSpPr>
            <a:spLocks noGrp="1"/>
          </p:cNvSpPr>
          <p:nvPr>
            <p:ph type="body" sz="quarter" idx="11" hasCustomPrompt="1"/>
          </p:nvPr>
        </p:nvSpPr>
        <p:spPr>
          <a:xfrm>
            <a:off x="0" y="0"/>
            <a:ext cx="6056348" cy="6857999"/>
          </a:xfrm>
          <a:prstGeom prst="rect">
            <a:avLst/>
          </a:prstGeom>
          <a:blipFill>
            <a:blip r:embed="rId2">
              <a:alphaModFix amt="95000"/>
              <a:extLst>
                <a:ext uri="{28A0092B-C50C-407E-A947-70E740481C1C}">
                  <a14:useLocalDpi xmlns:a14="http://schemas.microsoft.com/office/drawing/2010/main" val="0"/>
                </a:ext>
              </a:extLst>
            </a:blip>
            <a:stretch>
              <a:fillRect/>
            </a:stretch>
          </a:blipFill>
        </p:spPr>
        <p:txBody>
          <a:bodyPr lIns="432000" tIns="0" bIns="0" anchor="ctr"/>
          <a:lstStyle>
            <a:lvl1pPr marL="0" indent="0">
              <a:buNone/>
              <a:defRPr sz="42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NZ" dirty="0" err="1"/>
              <a:t>Pātai</a:t>
            </a:r>
            <a:r>
              <a:rPr lang="en-NZ" dirty="0"/>
              <a:t> | Questions?</a:t>
            </a:r>
          </a:p>
        </p:txBody>
      </p:sp>
    </p:spTree>
    <p:extLst>
      <p:ext uri="{BB962C8B-B14F-4D97-AF65-F5344CB8AC3E}">
        <p14:creationId xmlns:p14="http://schemas.microsoft.com/office/powerpoint/2010/main" val="3652749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tai/Question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8FECFC0-E9DE-4254-8342-94AF2EBA05B8}"/>
              </a:ext>
            </a:extLst>
          </p:cNvPr>
          <p:cNvSpPr>
            <a:spLocks noGrp="1"/>
          </p:cNvSpPr>
          <p:nvPr>
            <p:ph type="pic" sz="quarter" idx="10" hasCustomPrompt="1"/>
          </p:nvPr>
        </p:nvSpPr>
        <p:spPr>
          <a:xfrm>
            <a:off x="0" y="0"/>
            <a:ext cx="12192000" cy="6858000"/>
          </a:xfrm>
          <a:prstGeom prst="rect">
            <a:avLst/>
          </a:prstGeom>
        </p:spPr>
        <p:txBody>
          <a:bodyPr/>
          <a:lstStyle>
            <a:lvl1pPr marL="0" indent="0">
              <a:buFont typeface="Arial" panose="020B0604020202020204" pitchFamily="34" charset="0"/>
              <a:buNone/>
              <a:defRPr/>
            </a:lvl1pPr>
          </a:lstStyle>
          <a:p>
            <a:r>
              <a:rPr lang="en-US" dirty="0"/>
              <a:t>Insert an image by clicking the icon</a:t>
            </a:r>
          </a:p>
        </p:txBody>
      </p:sp>
      <p:sp>
        <p:nvSpPr>
          <p:cNvPr id="4" name="TextBox 3">
            <a:extLst>
              <a:ext uri="{FF2B5EF4-FFF2-40B4-BE49-F238E27FC236}">
                <a16:creationId xmlns:a16="http://schemas.microsoft.com/office/drawing/2014/main" id="{3889B822-B3F4-4D07-9EA8-9CEE946B05C0}"/>
              </a:ext>
            </a:extLst>
          </p:cNvPr>
          <p:cNvSpPr txBox="1"/>
          <p:nvPr userDrawn="1"/>
        </p:nvSpPr>
        <p:spPr>
          <a:xfrm>
            <a:off x="6869808" y="3059668"/>
            <a:ext cx="5691949" cy="738664"/>
          </a:xfrm>
          <a:prstGeom prst="rect">
            <a:avLst/>
          </a:prstGeom>
          <a:noFill/>
        </p:spPr>
        <p:txBody>
          <a:bodyPr wrap="square">
            <a:spAutoFit/>
          </a:bodyPr>
          <a:lstStyle/>
          <a:p>
            <a:r>
              <a:rPr lang="en-NZ" sz="4200" b="1" dirty="0" err="1">
                <a:solidFill>
                  <a:schemeClr val="bg1"/>
                </a:solidFill>
                <a:latin typeface="Georgia" panose="02040502050405020303" pitchFamily="18" charset="0"/>
              </a:rPr>
              <a:t>Pātai</a:t>
            </a:r>
            <a:r>
              <a:rPr lang="en-NZ" sz="4200" b="1" dirty="0">
                <a:solidFill>
                  <a:schemeClr val="bg1"/>
                </a:solidFill>
                <a:latin typeface="Georgia" panose="02040502050405020303" pitchFamily="18" charset="0"/>
              </a:rPr>
              <a:t> | Questions?</a:t>
            </a:r>
          </a:p>
        </p:txBody>
      </p:sp>
      <p:sp>
        <p:nvSpPr>
          <p:cNvPr id="8" name="Text Placeholder 11">
            <a:extLst>
              <a:ext uri="{FF2B5EF4-FFF2-40B4-BE49-F238E27FC236}">
                <a16:creationId xmlns:a16="http://schemas.microsoft.com/office/drawing/2014/main" id="{3E2B5488-4DD5-49BA-880B-F5B40EEB54FD}"/>
              </a:ext>
            </a:extLst>
          </p:cNvPr>
          <p:cNvSpPr>
            <a:spLocks noGrp="1"/>
          </p:cNvSpPr>
          <p:nvPr>
            <p:ph type="body" sz="quarter" idx="12" hasCustomPrompt="1"/>
          </p:nvPr>
        </p:nvSpPr>
        <p:spPr>
          <a:xfrm flipH="1">
            <a:off x="6135652" y="0"/>
            <a:ext cx="6056348" cy="6857999"/>
          </a:xfrm>
          <a:prstGeom prst="rect">
            <a:avLst/>
          </a:prstGeom>
          <a:blipFill>
            <a:blip r:embed="rId2">
              <a:alphaModFix amt="95000"/>
              <a:extLst>
                <a:ext uri="{28A0092B-C50C-407E-A947-70E740481C1C}">
                  <a14:useLocalDpi xmlns:a14="http://schemas.microsoft.com/office/drawing/2010/main" val="0"/>
                </a:ext>
              </a:extLst>
            </a:blip>
            <a:stretch>
              <a:fillRect/>
            </a:stretch>
          </a:blipFill>
        </p:spPr>
        <p:txBody>
          <a:bodyPr lIns="720000" tIns="0" rIns="36000" bIns="0" anchor="ctr"/>
          <a:lstStyle>
            <a:lvl1pPr marL="0" indent="0">
              <a:buNone/>
              <a:defRPr sz="42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NZ" dirty="0" err="1"/>
              <a:t>Pātai</a:t>
            </a:r>
            <a:r>
              <a:rPr lang="en-NZ" dirty="0"/>
              <a:t> | Questions?</a:t>
            </a:r>
          </a:p>
        </p:txBody>
      </p:sp>
    </p:spTree>
    <p:extLst>
      <p:ext uri="{BB962C8B-B14F-4D97-AF65-F5344CB8AC3E}">
        <p14:creationId xmlns:p14="http://schemas.microsoft.com/office/powerpoint/2010/main" val="3059148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Text with Paragraph">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7BC8FA-3825-4ABC-BA0E-0598AFCA82DE}"/>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394577" y="801309"/>
            <a:ext cx="1371600" cy="366355"/>
          </a:xfrm>
          <a:prstGeom prst="rect">
            <a:avLst/>
          </a:prstGeom>
        </p:spPr>
      </p:pic>
      <p:sp>
        <p:nvSpPr>
          <p:cNvPr id="4" name="Text Placeholder 3">
            <a:extLst>
              <a:ext uri="{FF2B5EF4-FFF2-40B4-BE49-F238E27FC236}">
                <a16:creationId xmlns:a16="http://schemas.microsoft.com/office/drawing/2014/main" id="{1EE7B976-08B4-4796-A3B9-A6A97ADD1906}"/>
              </a:ext>
            </a:extLst>
          </p:cNvPr>
          <p:cNvSpPr>
            <a:spLocks noGrp="1"/>
          </p:cNvSpPr>
          <p:nvPr>
            <p:ph type="body" sz="quarter" idx="13" hasCustomPrompt="1"/>
          </p:nvPr>
        </p:nvSpPr>
        <p:spPr>
          <a:xfrm>
            <a:off x="343040" y="2763835"/>
            <a:ext cx="5279995" cy="954107"/>
          </a:xfrm>
          <a:prstGeom prst="rect">
            <a:avLst/>
          </a:prstGeom>
        </p:spPr>
        <p:txBody>
          <a:bodyPr anchor="t">
            <a:spAutoFit/>
          </a:bodyPr>
          <a:lstStyle>
            <a:lvl1pPr marL="0" indent="0">
              <a:lnSpc>
                <a:spcPct val="100000"/>
              </a:lnSpc>
              <a:buNone/>
              <a:defRPr sz="2800" b="1">
                <a:solidFill>
                  <a:srgbClr val="1B556B"/>
                </a:solidFill>
                <a:latin typeface="Georgia" panose="02040502050405020303" pitchFamily="18" charset="0"/>
              </a:defRPr>
            </a:lvl1pPr>
            <a:lvl2pPr marL="457200" indent="0">
              <a:buNone/>
              <a:defRPr sz="2800" b="1">
                <a:solidFill>
                  <a:srgbClr val="1B556B"/>
                </a:solidFill>
                <a:latin typeface="Merriweather" panose="00000500000000000000" pitchFamily="2" charset="0"/>
              </a:defRPr>
            </a:lvl2pPr>
            <a:lvl3pPr marL="914400" indent="0">
              <a:buNone/>
              <a:defRPr sz="2800" b="1">
                <a:solidFill>
                  <a:srgbClr val="1B556B"/>
                </a:solidFill>
                <a:latin typeface="Merriweather" panose="00000500000000000000" pitchFamily="2" charset="0"/>
              </a:defRPr>
            </a:lvl3pPr>
            <a:lvl4pPr marL="1371600" indent="0">
              <a:buNone/>
              <a:defRPr sz="2800" b="1">
                <a:solidFill>
                  <a:srgbClr val="1B556B"/>
                </a:solidFill>
                <a:latin typeface="Merriweather" panose="00000500000000000000" pitchFamily="2" charset="0"/>
              </a:defRPr>
            </a:lvl4pPr>
            <a:lvl5pPr marL="1828800" indent="0">
              <a:buNone/>
              <a:defRPr sz="2800" b="1">
                <a:solidFill>
                  <a:srgbClr val="1B556B"/>
                </a:solidFill>
                <a:latin typeface="Merriweather" panose="00000500000000000000" pitchFamily="2" charset="0"/>
              </a:defRPr>
            </a:lvl5pPr>
          </a:lstStyle>
          <a:p>
            <a:pPr lvl="0"/>
            <a:r>
              <a:rPr lang="en-NZ" dirty="0"/>
              <a:t>This is an example quote or a long phrase/sentence</a:t>
            </a:r>
          </a:p>
        </p:txBody>
      </p:sp>
      <p:sp>
        <p:nvSpPr>
          <p:cNvPr id="16" name="Text Placeholder 4">
            <a:extLst>
              <a:ext uri="{FF2B5EF4-FFF2-40B4-BE49-F238E27FC236}">
                <a16:creationId xmlns:a16="http://schemas.microsoft.com/office/drawing/2014/main" id="{29881C55-95C9-4289-AC8A-DFBC9E6F5EDE}"/>
              </a:ext>
            </a:extLst>
          </p:cNvPr>
          <p:cNvSpPr>
            <a:spLocks noGrp="1"/>
          </p:cNvSpPr>
          <p:nvPr>
            <p:ph type="body" sz="quarter" idx="14" hasCustomPrompt="1"/>
          </p:nvPr>
        </p:nvSpPr>
        <p:spPr>
          <a:xfrm>
            <a:off x="6733110" y="2769357"/>
            <a:ext cx="4422569" cy="1323439"/>
          </a:xfrm>
          <a:prstGeom prst="rect">
            <a:avLst/>
          </a:prstGeom>
        </p:spPr>
        <p:txBody>
          <a:bodyPr anchor="t">
            <a:spAutoFit/>
          </a:bodyPr>
          <a:lstStyle>
            <a:lvl1pPr marL="0" indent="0">
              <a:lnSpc>
                <a:spcPct val="100000"/>
              </a:lnSpc>
              <a:buNone/>
              <a:defRPr sz="16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This is an example of a paragraph in the Ministry for the Environment’s required body copy font: Calibri. It maintains strong legibility and accessibility within a digital context. Less text in PowerPoint presentations is ideal. Keep it concise. </a:t>
            </a:r>
          </a:p>
        </p:txBody>
      </p:sp>
      <p:sp>
        <p:nvSpPr>
          <p:cNvPr id="7" name="Slide Number Placeholder 2">
            <a:extLst>
              <a:ext uri="{FF2B5EF4-FFF2-40B4-BE49-F238E27FC236}">
                <a16:creationId xmlns:a16="http://schemas.microsoft.com/office/drawing/2014/main" id="{3A0B8B7B-8EC6-4BE6-8DAD-CDEC65C7E6F3}"/>
              </a:ext>
            </a:extLst>
          </p:cNvPr>
          <p:cNvSpPr>
            <a:spLocks noGrp="1"/>
          </p:cNvSpPr>
          <p:nvPr>
            <p:ph type="sldNum" sz="quarter" idx="4"/>
          </p:nvPr>
        </p:nvSpPr>
        <p:spPr>
          <a:xfrm>
            <a:off x="9022977"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7DADD868-AA9C-43CA-A8BB-50636605038F}" type="slidenum">
              <a:rPr lang="en-NZ" smtClean="0"/>
              <a:pPr/>
              <a:t>‹#›</a:t>
            </a:fld>
            <a:endParaRPr lang="en-NZ"/>
          </a:p>
        </p:txBody>
      </p:sp>
    </p:spTree>
    <p:extLst>
      <p:ext uri="{BB962C8B-B14F-4D97-AF65-F5344CB8AC3E}">
        <p14:creationId xmlns:p14="http://schemas.microsoft.com/office/powerpoint/2010/main" val="4136534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FC43FD-3D27-40FD-B40D-6246042019A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394577" y="801309"/>
            <a:ext cx="1371600" cy="366355"/>
          </a:xfrm>
          <a:prstGeom prst="rect">
            <a:avLst/>
          </a:prstGeom>
        </p:spPr>
      </p:pic>
      <p:sp>
        <p:nvSpPr>
          <p:cNvPr id="7" name="Text Placeholder 3">
            <a:extLst>
              <a:ext uri="{FF2B5EF4-FFF2-40B4-BE49-F238E27FC236}">
                <a16:creationId xmlns:a16="http://schemas.microsoft.com/office/drawing/2014/main" id="{107EAA9B-2257-4A7E-8512-63A74A51998F}"/>
              </a:ext>
            </a:extLst>
          </p:cNvPr>
          <p:cNvSpPr>
            <a:spLocks noGrp="1"/>
          </p:cNvSpPr>
          <p:nvPr>
            <p:ph type="body" sz="quarter" idx="13" hasCustomPrompt="1"/>
          </p:nvPr>
        </p:nvSpPr>
        <p:spPr>
          <a:xfrm>
            <a:off x="420415" y="720783"/>
            <a:ext cx="6312696" cy="523220"/>
          </a:xfrm>
          <a:prstGeom prst="rect">
            <a:avLst/>
          </a:prstGeom>
        </p:spPr>
        <p:txBody>
          <a:bodyPr wrap="square">
            <a:spAutoFit/>
          </a:bodyPr>
          <a:lstStyle>
            <a:lvl1pPr marL="0" indent="0">
              <a:lnSpc>
                <a:spcPct val="100000"/>
              </a:lnSpc>
              <a:buNone/>
              <a:defRPr sz="2800" b="1">
                <a:solidFill>
                  <a:srgbClr val="1B556B"/>
                </a:solidFill>
                <a:latin typeface="Georgia" panose="02040502050405020303" pitchFamily="18" charset="0"/>
              </a:defRPr>
            </a:lvl1pPr>
            <a:lvl2pPr marL="457200" indent="0">
              <a:buNone/>
              <a:defRPr sz="2800" b="1">
                <a:solidFill>
                  <a:srgbClr val="1B556B"/>
                </a:solidFill>
                <a:latin typeface="Merriweather" panose="00000500000000000000" pitchFamily="2" charset="0"/>
              </a:defRPr>
            </a:lvl2pPr>
            <a:lvl3pPr marL="914400" indent="0">
              <a:buNone/>
              <a:defRPr sz="2800" b="1">
                <a:solidFill>
                  <a:srgbClr val="1B556B"/>
                </a:solidFill>
                <a:latin typeface="Merriweather" panose="00000500000000000000" pitchFamily="2" charset="0"/>
              </a:defRPr>
            </a:lvl3pPr>
            <a:lvl4pPr marL="1371600" indent="0">
              <a:buNone/>
              <a:defRPr sz="2800" b="1">
                <a:solidFill>
                  <a:srgbClr val="1B556B"/>
                </a:solidFill>
                <a:latin typeface="Merriweather" panose="00000500000000000000" pitchFamily="2" charset="0"/>
              </a:defRPr>
            </a:lvl4pPr>
            <a:lvl5pPr marL="1828800" indent="0">
              <a:buNone/>
              <a:defRPr sz="2800" b="1">
                <a:solidFill>
                  <a:srgbClr val="1B556B"/>
                </a:solidFill>
                <a:latin typeface="Merriweather" panose="00000500000000000000" pitchFamily="2" charset="0"/>
              </a:defRPr>
            </a:lvl5pPr>
          </a:lstStyle>
          <a:p>
            <a:pPr lvl="0"/>
            <a:r>
              <a:rPr lang="en-NZ" dirty="0"/>
              <a:t>Title placeholder</a:t>
            </a:r>
          </a:p>
        </p:txBody>
      </p:sp>
      <p:sp>
        <p:nvSpPr>
          <p:cNvPr id="8" name="Text Placeholder 4">
            <a:extLst>
              <a:ext uri="{FF2B5EF4-FFF2-40B4-BE49-F238E27FC236}">
                <a16:creationId xmlns:a16="http://schemas.microsoft.com/office/drawing/2014/main" id="{1447F14A-DB64-435F-933A-2BCC865DAE28}"/>
              </a:ext>
            </a:extLst>
          </p:cNvPr>
          <p:cNvSpPr>
            <a:spLocks noGrp="1"/>
          </p:cNvSpPr>
          <p:nvPr>
            <p:ph type="body" sz="quarter" idx="14" hasCustomPrompt="1"/>
          </p:nvPr>
        </p:nvSpPr>
        <p:spPr>
          <a:xfrm>
            <a:off x="6733110" y="2767280"/>
            <a:ext cx="4422569" cy="1323439"/>
          </a:xfrm>
          <a:prstGeom prst="rect">
            <a:avLst/>
          </a:prstGeom>
        </p:spPr>
        <p:txBody>
          <a:bodyPr>
            <a:spAutoFit/>
          </a:bodyPr>
          <a:lstStyle>
            <a:lvl1pPr marL="0" indent="0">
              <a:lnSpc>
                <a:spcPct val="100000"/>
              </a:lnSpc>
              <a:buNone/>
              <a:defRPr sz="16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This is an example of a paragraph in the Ministry for the Environment’s required body copy font: Calibri. It maintains strong legibility and accessibility within a digital context. Less text in PowerPoint presentations is ideal. Keep it concise. </a:t>
            </a:r>
          </a:p>
        </p:txBody>
      </p:sp>
      <p:sp>
        <p:nvSpPr>
          <p:cNvPr id="9" name="Text Placeholder 4">
            <a:extLst>
              <a:ext uri="{FF2B5EF4-FFF2-40B4-BE49-F238E27FC236}">
                <a16:creationId xmlns:a16="http://schemas.microsoft.com/office/drawing/2014/main" id="{ADFF1A10-B338-49DC-BBA7-3D35ED497761}"/>
              </a:ext>
            </a:extLst>
          </p:cNvPr>
          <p:cNvSpPr>
            <a:spLocks noGrp="1"/>
          </p:cNvSpPr>
          <p:nvPr>
            <p:ph type="body" sz="quarter" idx="15" hasCustomPrompt="1"/>
          </p:nvPr>
        </p:nvSpPr>
        <p:spPr>
          <a:xfrm>
            <a:off x="431277" y="2767280"/>
            <a:ext cx="4448491" cy="1323439"/>
          </a:xfrm>
          <a:prstGeom prst="rect">
            <a:avLst/>
          </a:prstGeom>
        </p:spPr>
        <p:txBody>
          <a:bodyPr wrap="square">
            <a:spAutoFit/>
          </a:bodyPr>
          <a:lstStyle>
            <a:lvl1pPr marL="0" indent="0">
              <a:lnSpc>
                <a:spcPct val="100000"/>
              </a:lnSpc>
              <a:buNone/>
              <a:defRPr sz="16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This is an example of a paragraph in the Ministry for the Environment’s required body copy font: Calibri. It maintains strong legibility and accessibility within a digital context. Less text in PowerPoint presentations is ideal. Keep it concise. </a:t>
            </a:r>
          </a:p>
        </p:txBody>
      </p:sp>
      <p:sp>
        <p:nvSpPr>
          <p:cNvPr id="11" name="Slide Number Placeholder 2">
            <a:extLst>
              <a:ext uri="{FF2B5EF4-FFF2-40B4-BE49-F238E27FC236}">
                <a16:creationId xmlns:a16="http://schemas.microsoft.com/office/drawing/2014/main" id="{0FF6A732-34D1-4986-AD16-594C5E5FA61C}"/>
              </a:ext>
            </a:extLst>
          </p:cNvPr>
          <p:cNvSpPr>
            <a:spLocks noGrp="1"/>
          </p:cNvSpPr>
          <p:nvPr>
            <p:ph type="sldNum" sz="quarter" idx="4"/>
          </p:nvPr>
        </p:nvSpPr>
        <p:spPr>
          <a:xfrm>
            <a:off x="9022977"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7DADD868-AA9C-43CA-A8BB-50636605038F}" type="slidenum">
              <a:rPr lang="en-NZ" smtClean="0"/>
              <a:pPr/>
              <a:t>‹#›</a:t>
            </a:fld>
            <a:endParaRPr lang="en-NZ"/>
          </a:p>
        </p:txBody>
      </p:sp>
    </p:spTree>
    <p:extLst>
      <p:ext uri="{BB962C8B-B14F-4D97-AF65-F5344CB8AC3E}">
        <p14:creationId xmlns:p14="http://schemas.microsoft.com/office/powerpoint/2010/main" val="2353046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and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668E82-BE09-4648-A03C-17C87FCDA2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394577" y="801309"/>
            <a:ext cx="1371600" cy="366355"/>
          </a:xfrm>
          <a:prstGeom prst="rect">
            <a:avLst/>
          </a:prstGeom>
        </p:spPr>
      </p:pic>
      <p:sp>
        <p:nvSpPr>
          <p:cNvPr id="7" name="Text Placeholder 3">
            <a:extLst>
              <a:ext uri="{FF2B5EF4-FFF2-40B4-BE49-F238E27FC236}">
                <a16:creationId xmlns:a16="http://schemas.microsoft.com/office/drawing/2014/main" id="{7C15C3EE-631E-432D-8D2E-FEDB1958EBF4}"/>
              </a:ext>
            </a:extLst>
          </p:cNvPr>
          <p:cNvSpPr>
            <a:spLocks noGrp="1"/>
          </p:cNvSpPr>
          <p:nvPr>
            <p:ph type="body" sz="quarter" idx="13" hasCustomPrompt="1"/>
          </p:nvPr>
        </p:nvSpPr>
        <p:spPr>
          <a:xfrm>
            <a:off x="420413" y="720783"/>
            <a:ext cx="5038478" cy="523220"/>
          </a:xfrm>
          <a:prstGeom prst="rect">
            <a:avLst/>
          </a:prstGeom>
        </p:spPr>
        <p:txBody>
          <a:bodyPr wrap="square">
            <a:spAutoFit/>
          </a:bodyPr>
          <a:lstStyle>
            <a:lvl1pPr marL="0" indent="0">
              <a:lnSpc>
                <a:spcPct val="100000"/>
              </a:lnSpc>
              <a:buNone/>
              <a:defRPr sz="2800" b="1">
                <a:solidFill>
                  <a:srgbClr val="1B556B"/>
                </a:solidFill>
                <a:latin typeface="Georgia" panose="02040502050405020303" pitchFamily="18" charset="0"/>
              </a:defRPr>
            </a:lvl1pPr>
            <a:lvl2pPr marL="457200" indent="0">
              <a:buNone/>
              <a:defRPr sz="2800" b="1">
                <a:solidFill>
                  <a:srgbClr val="1B556B"/>
                </a:solidFill>
                <a:latin typeface="Merriweather" panose="00000500000000000000" pitchFamily="2" charset="0"/>
              </a:defRPr>
            </a:lvl2pPr>
            <a:lvl3pPr marL="914400" indent="0">
              <a:buNone/>
              <a:defRPr sz="2800" b="1">
                <a:solidFill>
                  <a:srgbClr val="1B556B"/>
                </a:solidFill>
                <a:latin typeface="Merriweather" panose="00000500000000000000" pitchFamily="2" charset="0"/>
              </a:defRPr>
            </a:lvl3pPr>
            <a:lvl4pPr marL="1371600" indent="0">
              <a:buNone/>
              <a:defRPr sz="2800" b="1">
                <a:solidFill>
                  <a:srgbClr val="1B556B"/>
                </a:solidFill>
                <a:latin typeface="Merriweather" panose="00000500000000000000" pitchFamily="2" charset="0"/>
              </a:defRPr>
            </a:lvl4pPr>
            <a:lvl5pPr marL="1828800" indent="0">
              <a:buNone/>
              <a:defRPr sz="2800" b="1">
                <a:solidFill>
                  <a:srgbClr val="1B556B"/>
                </a:solidFill>
                <a:latin typeface="Merriweather" panose="00000500000000000000" pitchFamily="2" charset="0"/>
              </a:defRPr>
            </a:lvl5pPr>
          </a:lstStyle>
          <a:p>
            <a:pPr lvl="0"/>
            <a:r>
              <a:rPr lang="en-NZ" dirty="0"/>
              <a:t>Title placeholder</a:t>
            </a:r>
          </a:p>
        </p:txBody>
      </p:sp>
      <p:sp>
        <p:nvSpPr>
          <p:cNvPr id="8" name="Text Placeholder 3">
            <a:extLst>
              <a:ext uri="{FF2B5EF4-FFF2-40B4-BE49-F238E27FC236}">
                <a16:creationId xmlns:a16="http://schemas.microsoft.com/office/drawing/2014/main" id="{1F6DFA69-1332-4172-956D-97430874EBAF}"/>
              </a:ext>
            </a:extLst>
          </p:cNvPr>
          <p:cNvSpPr>
            <a:spLocks noGrp="1"/>
          </p:cNvSpPr>
          <p:nvPr>
            <p:ph type="body" sz="quarter" idx="14" hasCustomPrompt="1"/>
          </p:nvPr>
        </p:nvSpPr>
        <p:spPr>
          <a:xfrm>
            <a:off x="420413" y="2218508"/>
            <a:ext cx="5038478" cy="400110"/>
          </a:xfrm>
          <a:prstGeom prst="rect">
            <a:avLst/>
          </a:prstGeom>
        </p:spPr>
        <p:txBody>
          <a:bodyPr>
            <a:spAutoFit/>
          </a:bodyPr>
          <a:lstStyle>
            <a:lvl1pPr marL="0" indent="0">
              <a:lnSpc>
                <a:spcPct val="100000"/>
              </a:lnSpc>
              <a:buNone/>
              <a:defRPr sz="2000" b="1">
                <a:solidFill>
                  <a:srgbClr val="1B556B"/>
                </a:solidFill>
                <a:latin typeface="Georgia" panose="02040502050405020303" pitchFamily="18" charset="0"/>
              </a:defRPr>
            </a:lvl1pPr>
            <a:lvl2pPr marL="457200" indent="0">
              <a:buNone/>
              <a:defRPr sz="2800" b="1">
                <a:solidFill>
                  <a:srgbClr val="1B556B"/>
                </a:solidFill>
                <a:latin typeface="Merriweather" panose="00000500000000000000" pitchFamily="2" charset="0"/>
              </a:defRPr>
            </a:lvl2pPr>
            <a:lvl3pPr marL="914400" indent="0">
              <a:buNone/>
              <a:defRPr sz="2800" b="1">
                <a:solidFill>
                  <a:srgbClr val="1B556B"/>
                </a:solidFill>
                <a:latin typeface="Merriweather" panose="00000500000000000000" pitchFamily="2" charset="0"/>
              </a:defRPr>
            </a:lvl3pPr>
            <a:lvl4pPr marL="1371600" indent="0">
              <a:buNone/>
              <a:defRPr sz="2800" b="1">
                <a:solidFill>
                  <a:srgbClr val="1B556B"/>
                </a:solidFill>
                <a:latin typeface="Merriweather" panose="00000500000000000000" pitchFamily="2" charset="0"/>
              </a:defRPr>
            </a:lvl4pPr>
            <a:lvl5pPr marL="1828800" indent="0">
              <a:buNone/>
              <a:defRPr sz="2800" b="1">
                <a:solidFill>
                  <a:srgbClr val="1B556B"/>
                </a:solidFill>
                <a:latin typeface="Merriweather" panose="00000500000000000000" pitchFamily="2" charset="0"/>
              </a:defRPr>
            </a:lvl5pPr>
          </a:lstStyle>
          <a:p>
            <a:pPr lvl="0"/>
            <a:r>
              <a:rPr lang="en-NZ" dirty="0"/>
              <a:t>Subtitle placeholder</a:t>
            </a:r>
          </a:p>
        </p:txBody>
      </p:sp>
      <p:sp>
        <p:nvSpPr>
          <p:cNvPr id="10" name="Text Placeholder 4">
            <a:extLst>
              <a:ext uri="{FF2B5EF4-FFF2-40B4-BE49-F238E27FC236}">
                <a16:creationId xmlns:a16="http://schemas.microsoft.com/office/drawing/2014/main" id="{05D8124C-7427-426C-90A1-2F41ECCC9534}"/>
              </a:ext>
            </a:extLst>
          </p:cNvPr>
          <p:cNvSpPr>
            <a:spLocks noGrp="1"/>
          </p:cNvSpPr>
          <p:nvPr>
            <p:ph type="body" sz="quarter" idx="15" hasCustomPrompt="1"/>
          </p:nvPr>
        </p:nvSpPr>
        <p:spPr>
          <a:xfrm>
            <a:off x="420413" y="2997822"/>
            <a:ext cx="9308203" cy="830997"/>
          </a:xfrm>
          <a:prstGeom prst="rect">
            <a:avLst/>
          </a:prstGeom>
        </p:spPr>
        <p:txBody>
          <a:bodyPr>
            <a:spAutoFit/>
          </a:bodyPr>
          <a:lstStyle>
            <a:lvl1pPr marL="0" indent="0">
              <a:lnSpc>
                <a:spcPct val="100000"/>
              </a:lnSpc>
              <a:buNone/>
              <a:defRPr sz="16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This is an example of a paragraph in the Ministry for the Environment’s required body copy font: Calibri. It maintains strong legibility and accessibility within a digital context. Less text in PowerPoint presentations is ideal. Keep it concise. </a:t>
            </a:r>
          </a:p>
        </p:txBody>
      </p:sp>
      <p:sp>
        <p:nvSpPr>
          <p:cNvPr id="9" name="Slide Number Placeholder 2">
            <a:extLst>
              <a:ext uri="{FF2B5EF4-FFF2-40B4-BE49-F238E27FC236}">
                <a16:creationId xmlns:a16="http://schemas.microsoft.com/office/drawing/2014/main" id="{FCBB4684-75A9-40E1-8BE8-319742EE5625}"/>
              </a:ext>
            </a:extLst>
          </p:cNvPr>
          <p:cNvSpPr>
            <a:spLocks noGrp="1"/>
          </p:cNvSpPr>
          <p:nvPr>
            <p:ph type="sldNum" sz="quarter" idx="4"/>
          </p:nvPr>
        </p:nvSpPr>
        <p:spPr>
          <a:xfrm>
            <a:off x="9022977"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7DADD868-AA9C-43CA-A8BB-50636605038F}" type="slidenum">
              <a:rPr lang="en-NZ" smtClean="0"/>
              <a:pPr/>
              <a:t>‹#›</a:t>
            </a:fld>
            <a:endParaRPr lang="en-NZ"/>
          </a:p>
        </p:txBody>
      </p:sp>
    </p:spTree>
    <p:extLst>
      <p:ext uri="{BB962C8B-B14F-4D97-AF65-F5344CB8AC3E}">
        <p14:creationId xmlns:p14="http://schemas.microsoft.com/office/powerpoint/2010/main" val="3851728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with 6 Section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E039C1-E5CE-406E-AFBA-84BED2D28B9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394577" y="801309"/>
            <a:ext cx="1371600" cy="366355"/>
          </a:xfrm>
          <a:prstGeom prst="rect">
            <a:avLst/>
          </a:prstGeom>
        </p:spPr>
      </p:pic>
      <p:sp>
        <p:nvSpPr>
          <p:cNvPr id="18" name="Text Placeholder 3">
            <a:extLst>
              <a:ext uri="{FF2B5EF4-FFF2-40B4-BE49-F238E27FC236}">
                <a16:creationId xmlns:a16="http://schemas.microsoft.com/office/drawing/2014/main" id="{799691A0-8187-4A38-8DE1-66731977AD72}"/>
              </a:ext>
            </a:extLst>
          </p:cNvPr>
          <p:cNvSpPr>
            <a:spLocks noGrp="1"/>
          </p:cNvSpPr>
          <p:nvPr>
            <p:ph type="body" sz="quarter" idx="13" hasCustomPrompt="1"/>
          </p:nvPr>
        </p:nvSpPr>
        <p:spPr>
          <a:xfrm>
            <a:off x="420415" y="720783"/>
            <a:ext cx="5038476" cy="523220"/>
          </a:xfrm>
          <a:prstGeom prst="rect">
            <a:avLst/>
          </a:prstGeom>
        </p:spPr>
        <p:txBody>
          <a:bodyPr wrap="square">
            <a:spAutoFit/>
          </a:bodyPr>
          <a:lstStyle>
            <a:lvl1pPr marL="0" indent="0">
              <a:lnSpc>
                <a:spcPct val="100000"/>
              </a:lnSpc>
              <a:buNone/>
              <a:defRPr sz="2800" b="1">
                <a:solidFill>
                  <a:srgbClr val="1B556B"/>
                </a:solidFill>
                <a:latin typeface="Georgia" panose="02040502050405020303" pitchFamily="18" charset="0"/>
              </a:defRPr>
            </a:lvl1pPr>
            <a:lvl2pPr marL="457200" indent="0">
              <a:buNone/>
              <a:defRPr sz="2800" b="1">
                <a:solidFill>
                  <a:srgbClr val="1B556B"/>
                </a:solidFill>
                <a:latin typeface="Merriweather" panose="00000500000000000000" pitchFamily="2" charset="0"/>
              </a:defRPr>
            </a:lvl2pPr>
            <a:lvl3pPr marL="914400" indent="0">
              <a:buNone/>
              <a:defRPr sz="2800" b="1">
                <a:solidFill>
                  <a:srgbClr val="1B556B"/>
                </a:solidFill>
                <a:latin typeface="Merriweather" panose="00000500000000000000" pitchFamily="2" charset="0"/>
              </a:defRPr>
            </a:lvl3pPr>
            <a:lvl4pPr marL="1371600" indent="0">
              <a:buNone/>
              <a:defRPr sz="2800" b="1">
                <a:solidFill>
                  <a:srgbClr val="1B556B"/>
                </a:solidFill>
                <a:latin typeface="Merriweather" panose="00000500000000000000" pitchFamily="2" charset="0"/>
              </a:defRPr>
            </a:lvl4pPr>
            <a:lvl5pPr marL="1828800" indent="0">
              <a:buNone/>
              <a:defRPr sz="2800" b="1">
                <a:solidFill>
                  <a:srgbClr val="1B556B"/>
                </a:solidFill>
                <a:latin typeface="Merriweather" panose="00000500000000000000" pitchFamily="2" charset="0"/>
              </a:defRPr>
            </a:lvl5pPr>
          </a:lstStyle>
          <a:p>
            <a:pPr lvl="0"/>
            <a:r>
              <a:rPr lang="en-NZ" dirty="0"/>
              <a:t>Title placeholder</a:t>
            </a:r>
          </a:p>
        </p:txBody>
      </p:sp>
      <p:sp>
        <p:nvSpPr>
          <p:cNvPr id="20" name="Text Placeholder 3">
            <a:extLst>
              <a:ext uri="{FF2B5EF4-FFF2-40B4-BE49-F238E27FC236}">
                <a16:creationId xmlns:a16="http://schemas.microsoft.com/office/drawing/2014/main" id="{EB53FADA-B7A8-4587-833B-22486CEB91DB}"/>
              </a:ext>
            </a:extLst>
          </p:cNvPr>
          <p:cNvSpPr>
            <a:spLocks noGrp="1"/>
          </p:cNvSpPr>
          <p:nvPr>
            <p:ph type="body" sz="quarter" idx="14" hasCustomPrompt="1"/>
          </p:nvPr>
        </p:nvSpPr>
        <p:spPr>
          <a:xfrm>
            <a:off x="420414" y="2834133"/>
            <a:ext cx="3598134" cy="369481"/>
          </a:xfrm>
          <a:prstGeom prst="rect">
            <a:avLst/>
          </a:prstGeom>
        </p:spPr>
        <p:txBody>
          <a:bodyPr/>
          <a:lstStyle>
            <a:lvl1pPr marL="0" indent="0">
              <a:lnSpc>
                <a:spcPct val="100000"/>
              </a:lnSpc>
              <a:buNone/>
              <a:defRPr sz="2000" b="1">
                <a:solidFill>
                  <a:srgbClr val="1B556B"/>
                </a:solidFill>
                <a:latin typeface="Georgia" panose="02040502050405020303" pitchFamily="18" charset="0"/>
              </a:defRPr>
            </a:lvl1pPr>
            <a:lvl2pPr marL="457200" indent="0">
              <a:buNone/>
              <a:defRPr sz="2800" b="1">
                <a:solidFill>
                  <a:srgbClr val="1B556B"/>
                </a:solidFill>
                <a:latin typeface="Merriweather" panose="00000500000000000000" pitchFamily="2" charset="0"/>
              </a:defRPr>
            </a:lvl2pPr>
            <a:lvl3pPr marL="914400" indent="0">
              <a:buNone/>
              <a:defRPr sz="2800" b="1">
                <a:solidFill>
                  <a:srgbClr val="1B556B"/>
                </a:solidFill>
                <a:latin typeface="Merriweather" panose="00000500000000000000" pitchFamily="2" charset="0"/>
              </a:defRPr>
            </a:lvl3pPr>
            <a:lvl4pPr marL="1371600" indent="0">
              <a:buNone/>
              <a:defRPr sz="2800" b="1">
                <a:solidFill>
                  <a:srgbClr val="1B556B"/>
                </a:solidFill>
                <a:latin typeface="Merriweather" panose="00000500000000000000" pitchFamily="2" charset="0"/>
              </a:defRPr>
            </a:lvl4pPr>
            <a:lvl5pPr marL="1828800" indent="0">
              <a:buNone/>
              <a:defRPr sz="2800" b="1">
                <a:solidFill>
                  <a:srgbClr val="1B556B"/>
                </a:solidFill>
                <a:latin typeface="Merriweather" panose="00000500000000000000" pitchFamily="2" charset="0"/>
              </a:defRPr>
            </a:lvl5pPr>
          </a:lstStyle>
          <a:p>
            <a:pPr lvl="0"/>
            <a:r>
              <a:rPr lang="en-NZ" dirty="0"/>
              <a:t>Title placeholder</a:t>
            </a:r>
          </a:p>
        </p:txBody>
      </p:sp>
      <p:sp>
        <p:nvSpPr>
          <p:cNvPr id="22" name="Text Placeholder 21">
            <a:extLst>
              <a:ext uri="{FF2B5EF4-FFF2-40B4-BE49-F238E27FC236}">
                <a16:creationId xmlns:a16="http://schemas.microsoft.com/office/drawing/2014/main" id="{43D81B26-1598-41D8-9BB0-BB0CEF350800}"/>
              </a:ext>
            </a:extLst>
          </p:cNvPr>
          <p:cNvSpPr>
            <a:spLocks noGrp="1"/>
          </p:cNvSpPr>
          <p:nvPr>
            <p:ph type="body" sz="quarter" idx="15" hasCustomPrompt="1"/>
          </p:nvPr>
        </p:nvSpPr>
        <p:spPr>
          <a:xfrm>
            <a:off x="430915" y="3351304"/>
            <a:ext cx="2571048" cy="622300"/>
          </a:xfrm>
          <a:prstGeom prst="rect">
            <a:avLst/>
          </a:prstGeom>
        </p:spPr>
        <p:txBody>
          <a:bodyPr/>
          <a:lstStyle>
            <a:lvl1pPr marL="0" indent="0">
              <a:buNone/>
              <a:defRPr sz="1400">
                <a:solidFill>
                  <a:srgbClr val="32809C"/>
                </a:solidFill>
                <a:latin typeface="+mn-lt"/>
                <a:ea typeface="Lato" panose="020F0502020204030203" pitchFamily="34" charset="0"/>
                <a:cs typeface="Lato" panose="020F0502020204030203" pitchFamily="34" charset="0"/>
              </a:defRPr>
            </a:lvl1pPr>
            <a:lvl2pPr marL="4572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2pPr>
            <a:lvl3pPr marL="9144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3pPr>
            <a:lvl4pPr marL="13716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4pPr>
            <a:lvl5pPr marL="18288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Subtitle placeholder</a:t>
            </a:r>
            <a:endParaRPr lang="en-NZ" dirty="0"/>
          </a:p>
        </p:txBody>
      </p:sp>
      <p:sp>
        <p:nvSpPr>
          <p:cNvPr id="23" name="Text Placeholder 3">
            <a:extLst>
              <a:ext uri="{FF2B5EF4-FFF2-40B4-BE49-F238E27FC236}">
                <a16:creationId xmlns:a16="http://schemas.microsoft.com/office/drawing/2014/main" id="{52E8CB56-29C6-465B-AC26-32645B10AD65}"/>
              </a:ext>
            </a:extLst>
          </p:cNvPr>
          <p:cNvSpPr>
            <a:spLocks noGrp="1"/>
          </p:cNvSpPr>
          <p:nvPr>
            <p:ph type="body" sz="quarter" idx="16" hasCustomPrompt="1"/>
          </p:nvPr>
        </p:nvSpPr>
        <p:spPr>
          <a:xfrm>
            <a:off x="420414" y="4699719"/>
            <a:ext cx="3598134" cy="369481"/>
          </a:xfrm>
          <a:prstGeom prst="rect">
            <a:avLst/>
          </a:prstGeom>
        </p:spPr>
        <p:txBody>
          <a:bodyPr/>
          <a:lstStyle>
            <a:lvl1pPr marL="0" indent="0">
              <a:lnSpc>
                <a:spcPct val="100000"/>
              </a:lnSpc>
              <a:buNone/>
              <a:defRPr sz="2000" b="1">
                <a:solidFill>
                  <a:srgbClr val="1B556B"/>
                </a:solidFill>
                <a:latin typeface="Georgia" panose="02040502050405020303" pitchFamily="18" charset="0"/>
              </a:defRPr>
            </a:lvl1pPr>
            <a:lvl2pPr marL="457200" indent="0">
              <a:buNone/>
              <a:defRPr sz="2800" b="1">
                <a:solidFill>
                  <a:srgbClr val="1B556B"/>
                </a:solidFill>
                <a:latin typeface="Merriweather" panose="00000500000000000000" pitchFamily="2" charset="0"/>
              </a:defRPr>
            </a:lvl2pPr>
            <a:lvl3pPr marL="914400" indent="0">
              <a:buNone/>
              <a:defRPr sz="2800" b="1">
                <a:solidFill>
                  <a:srgbClr val="1B556B"/>
                </a:solidFill>
                <a:latin typeface="Merriweather" panose="00000500000000000000" pitchFamily="2" charset="0"/>
              </a:defRPr>
            </a:lvl3pPr>
            <a:lvl4pPr marL="1371600" indent="0">
              <a:buNone/>
              <a:defRPr sz="2800" b="1">
                <a:solidFill>
                  <a:srgbClr val="1B556B"/>
                </a:solidFill>
                <a:latin typeface="Merriweather" panose="00000500000000000000" pitchFamily="2" charset="0"/>
              </a:defRPr>
            </a:lvl4pPr>
            <a:lvl5pPr marL="1828800" indent="0">
              <a:buNone/>
              <a:defRPr sz="2800" b="1">
                <a:solidFill>
                  <a:srgbClr val="1B556B"/>
                </a:solidFill>
                <a:latin typeface="Merriweather" panose="00000500000000000000" pitchFamily="2" charset="0"/>
              </a:defRPr>
            </a:lvl5pPr>
          </a:lstStyle>
          <a:p>
            <a:pPr lvl="0"/>
            <a:r>
              <a:rPr lang="en-NZ" dirty="0"/>
              <a:t>Title placeholder</a:t>
            </a:r>
          </a:p>
        </p:txBody>
      </p:sp>
      <p:sp>
        <p:nvSpPr>
          <p:cNvPr id="25" name="Text Placeholder 3">
            <a:extLst>
              <a:ext uri="{FF2B5EF4-FFF2-40B4-BE49-F238E27FC236}">
                <a16:creationId xmlns:a16="http://schemas.microsoft.com/office/drawing/2014/main" id="{D18DEB6A-6BA6-4C55-928F-0419A28D74EE}"/>
              </a:ext>
            </a:extLst>
          </p:cNvPr>
          <p:cNvSpPr>
            <a:spLocks noGrp="1"/>
          </p:cNvSpPr>
          <p:nvPr>
            <p:ph type="body" sz="quarter" idx="18" hasCustomPrompt="1"/>
          </p:nvPr>
        </p:nvSpPr>
        <p:spPr>
          <a:xfrm>
            <a:off x="4315326" y="2834133"/>
            <a:ext cx="3561348" cy="369481"/>
          </a:xfrm>
          <a:prstGeom prst="rect">
            <a:avLst/>
          </a:prstGeom>
        </p:spPr>
        <p:txBody>
          <a:bodyPr/>
          <a:lstStyle>
            <a:lvl1pPr marL="0" indent="0">
              <a:lnSpc>
                <a:spcPct val="100000"/>
              </a:lnSpc>
              <a:buNone/>
              <a:defRPr sz="2000" b="1">
                <a:solidFill>
                  <a:srgbClr val="1B556B"/>
                </a:solidFill>
                <a:latin typeface="Georgia" panose="02040502050405020303" pitchFamily="18" charset="0"/>
              </a:defRPr>
            </a:lvl1pPr>
            <a:lvl2pPr marL="457200" indent="0">
              <a:buNone/>
              <a:defRPr sz="2800" b="1">
                <a:solidFill>
                  <a:srgbClr val="1B556B"/>
                </a:solidFill>
                <a:latin typeface="Merriweather" panose="00000500000000000000" pitchFamily="2" charset="0"/>
              </a:defRPr>
            </a:lvl2pPr>
            <a:lvl3pPr marL="914400" indent="0">
              <a:buNone/>
              <a:defRPr sz="2800" b="1">
                <a:solidFill>
                  <a:srgbClr val="1B556B"/>
                </a:solidFill>
                <a:latin typeface="Merriweather" panose="00000500000000000000" pitchFamily="2" charset="0"/>
              </a:defRPr>
            </a:lvl3pPr>
            <a:lvl4pPr marL="1371600" indent="0">
              <a:buNone/>
              <a:defRPr sz="2800" b="1">
                <a:solidFill>
                  <a:srgbClr val="1B556B"/>
                </a:solidFill>
                <a:latin typeface="Merriweather" panose="00000500000000000000" pitchFamily="2" charset="0"/>
              </a:defRPr>
            </a:lvl4pPr>
            <a:lvl5pPr marL="1828800" indent="0">
              <a:buNone/>
              <a:defRPr sz="2800" b="1">
                <a:solidFill>
                  <a:srgbClr val="1B556B"/>
                </a:solidFill>
                <a:latin typeface="Merriweather" panose="00000500000000000000" pitchFamily="2" charset="0"/>
              </a:defRPr>
            </a:lvl5pPr>
          </a:lstStyle>
          <a:p>
            <a:pPr lvl="0"/>
            <a:r>
              <a:rPr lang="en-NZ" dirty="0"/>
              <a:t>Title placeholder</a:t>
            </a:r>
          </a:p>
        </p:txBody>
      </p:sp>
      <p:sp>
        <p:nvSpPr>
          <p:cNvPr id="27" name="Text Placeholder 3">
            <a:extLst>
              <a:ext uri="{FF2B5EF4-FFF2-40B4-BE49-F238E27FC236}">
                <a16:creationId xmlns:a16="http://schemas.microsoft.com/office/drawing/2014/main" id="{F03C58AC-A952-415E-B40C-911A02C73542}"/>
              </a:ext>
            </a:extLst>
          </p:cNvPr>
          <p:cNvSpPr>
            <a:spLocks noGrp="1"/>
          </p:cNvSpPr>
          <p:nvPr>
            <p:ph type="body" sz="quarter" idx="20" hasCustomPrompt="1"/>
          </p:nvPr>
        </p:nvSpPr>
        <p:spPr>
          <a:xfrm>
            <a:off x="4315326" y="4699719"/>
            <a:ext cx="3561348" cy="369481"/>
          </a:xfrm>
          <a:prstGeom prst="rect">
            <a:avLst/>
          </a:prstGeom>
        </p:spPr>
        <p:txBody>
          <a:bodyPr/>
          <a:lstStyle>
            <a:lvl1pPr marL="0" indent="0">
              <a:lnSpc>
                <a:spcPct val="100000"/>
              </a:lnSpc>
              <a:buNone/>
              <a:defRPr sz="2000" b="1">
                <a:solidFill>
                  <a:srgbClr val="1B556B"/>
                </a:solidFill>
                <a:latin typeface="Georgia" panose="02040502050405020303" pitchFamily="18" charset="0"/>
              </a:defRPr>
            </a:lvl1pPr>
            <a:lvl2pPr marL="457200" indent="0">
              <a:buNone/>
              <a:defRPr sz="2800" b="1">
                <a:solidFill>
                  <a:srgbClr val="1B556B"/>
                </a:solidFill>
                <a:latin typeface="Merriweather" panose="00000500000000000000" pitchFamily="2" charset="0"/>
              </a:defRPr>
            </a:lvl2pPr>
            <a:lvl3pPr marL="914400" indent="0">
              <a:buNone/>
              <a:defRPr sz="2800" b="1">
                <a:solidFill>
                  <a:srgbClr val="1B556B"/>
                </a:solidFill>
                <a:latin typeface="Merriweather" panose="00000500000000000000" pitchFamily="2" charset="0"/>
              </a:defRPr>
            </a:lvl3pPr>
            <a:lvl4pPr marL="1371600" indent="0">
              <a:buNone/>
              <a:defRPr sz="2800" b="1">
                <a:solidFill>
                  <a:srgbClr val="1B556B"/>
                </a:solidFill>
                <a:latin typeface="Merriweather" panose="00000500000000000000" pitchFamily="2" charset="0"/>
              </a:defRPr>
            </a:lvl4pPr>
            <a:lvl5pPr marL="1828800" indent="0">
              <a:buNone/>
              <a:defRPr sz="2800" b="1">
                <a:solidFill>
                  <a:srgbClr val="1B556B"/>
                </a:solidFill>
                <a:latin typeface="Merriweather" panose="00000500000000000000" pitchFamily="2" charset="0"/>
              </a:defRPr>
            </a:lvl5pPr>
          </a:lstStyle>
          <a:p>
            <a:pPr lvl="0"/>
            <a:r>
              <a:rPr lang="en-NZ" dirty="0"/>
              <a:t>Title placeholder</a:t>
            </a:r>
          </a:p>
        </p:txBody>
      </p:sp>
      <p:sp>
        <p:nvSpPr>
          <p:cNvPr id="29" name="Text Placeholder 3">
            <a:extLst>
              <a:ext uri="{FF2B5EF4-FFF2-40B4-BE49-F238E27FC236}">
                <a16:creationId xmlns:a16="http://schemas.microsoft.com/office/drawing/2014/main" id="{E4D4D7C4-B6F0-4E33-BEAF-C1759741C829}"/>
              </a:ext>
            </a:extLst>
          </p:cNvPr>
          <p:cNvSpPr>
            <a:spLocks noGrp="1"/>
          </p:cNvSpPr>
          <p:nvPr>
            <p:ph type="body" sz="quarter" idx="22" hasCustomPrompt="1"/>
          </p:nvPr>
        </p:nvSpPr>
        <p:spPr>
          <a:xfrm>
            <a:off x="8293491" y="2834133"/>
            <a:ext cx="3561348" cy="369481"/>
          </a:xfrm>
          <a:prstGeom prst="rect">
            <a:avLst/>
          </a:prstGeom>
        </p:spPr>
        <p:txBody>
          <a:bodyPr/>
          <a:lstStyle>
            <a:lvl1pPr marL="0" indent="0">
              <a:lnSpc>
                <a:spcPct val="100000"/>
              </a:lnSpc>
              <a:buNone/>
              <a:defRPr sz="2000" b="1">
                <a:solidFill>
                  <a:srgbClr val="1B556B"/>
                </a:solidFill>
                <a:latin typeface="Georgia" panose="02040502050405020303" pitchFamily="18" charset="0"/>
              </a:defRPr>
            </a:lvl1pPr>
            <a:lvl2pPr marL="457200" indent="0">
              <a:buNone/>
              <a:defRPr sz="2800" b="1">
                <a:solidFill>
                  <a:srgbClr val="1B556B"/>
                </a:solidFill>
                <a:latin typeface="Merriweather" panose="00000500000000000000" pitchFamily="2" charset="0"/>
              </a:defRPr>
            </a:lvl2pPr>
            <a:lvl3pPr marL="914400" indent="0">
              <a:buNone/>
              <a:defRPr sz="2800" b="1">
                <a:solidFill>
                  <a:srgbClr val="1B556B"/>
                </a:solidFill>
                <a:latin typeface="Merriweather" panose="00000500000000000000" pitchFamily="2" charset="0"/>
              </a:defRPr>
            </a:lvl3pPr>
            <a:lvl4pPr marL="1371600" indent="0">
              <a:buNone/>
              <a:defRPr sz="2800" b="1">
                <a:solidFill>
                  <a:srgbClr val="1B556B"/>
                </a:solidFill>
                <a:latin typeface="Merriweather" panose="00000500000000000000" pitchFamily="2" charset="0"/>
              </a:defRPr>
            </a:lvl4pPr>
            <a:lvl5pPr marL="1828800" indent="0">
              <a:buNone/>
              <a:defRPr sz="2800" b="1">
                <a:solidFill>
                  <a:srgbClr val="1B556B"/>
                </a:solidFill>
                <a:latin typeface="Merriweather" panose="00000500000000000000" pitchFamily="2" charset="0"/>
              </a:defRPr>
            </a:lvl5pPr>
          </a:lstStyle>
          <a:p>
            <a:pPr lvl="0"/>
            <a:r>
              <a:rPr lang="en-NZ" dirty="0"/>
              <a:t>Title placeholder</a:t>
            </a:r>
          </a:p>
        </p:txBody>
      </p:sp>
      <p:sp>
        <p:nvSpPr>
          <p:cNvPr id="31" name="Text Placeholder 3">
            <a:extLst>
              <a:ext uri="{FF2B5EF4-FFF2-40B4-BE49-F238E27FC236}">
                <a16:creationId xmlns:a16="http://schemas.microsoft.com/office/drawing/2014/main" id="{03C2662B-622E-4AE3-92B7-72F59488ECF4}"/>
              </a:ext>
            </a:extLst>
          </p:cNvPr>
          <p:cNvSpPr>
            <a:spLocks noGrp="1"/>
          </p:cNvSpPr>
          <p:nvPr>
            <p:ph type="body" sz="quarter" idx="24" hasCustomPrompt="1"/>
          </p:nvPr>
        </p:nvSpPr>
        <p:spPr>
          <a:xfrm>
            <a:off x="8293491" y="4699719"/>
            <a:ext cx="3561348" cy="369481"/>
          </a:xfrm>
          <a:prstGeom prst="rect">
            <a:avLst/>
          </a:prstGeom>
        </p:spPr>
        <p:txBody>
          <a:bodyPr/>
          <a:lstStyle>
            <a:lvl1pPr marL="0" indent="0">
              <a:lnSpc>
                <a:spcPct val="100000"/>
              </a:lnSpc>
              <a:buNone/>
              <a:defRPr sz="2000" b="1">
                <a:solidFill>
                  <a:srgbClr val="1B556B"/>
                </a:solidFill>
                <a:latin typeface="Georgia" panose="02040502050405020303" pitchFamily="18" charset="0"/>
              </a:defRPr>
            </a:lvl1pPr>
            <a:lvl2pPr marL="457200" indent="0">
              <a:buNone/>
              <a:defRPr sz="2800" b="1">
                <a:solidFill>
                  <a:srgbClr val="1B556B"/>
                </a:solidFill>
                <a:latin typeface="Merriweather" panose="00000500000000000000" pitchFamily="2" charset="0"/>
              </a:defRPr>
            </a:lvl2pPr>
            <a:lvl3pPr marL="914400" indent="0">
              <a:buNone/>
              <a:defRPr sz="2800" b="1">
                <a:solidFill>
                  <a:srgbClr val="1B556B"/>
                </a:solidFill>
                <a:latin typeface="Merriweather" panose="00000500000000000000" pitchFamily="2" charset="0"/>
              </a:defRPr>
            </a:lvl3pPr>
            <a:lvl4pPr marL="1371600" indent="0">
              <a:buNone/>
              <a:defRPr sz="2800" b="1">
                <a:solidFill>
                  <a:srgbClr val="1B556B"/>
                </a:solidFill>
                <a:latin typeface="Merriweather" panose="00000500000000000000" pitchFamily="2" charset="0"/>
              </a:defRPr>
            </a:lvl4pPr>
            <a:lvl5pPr marL="1828800" indent="0">
              <a:buNone/>
              <a:defRPr sz="2800" b="1">
                <a:solidFill>
                  <a:srgbClr val="1B556B"/>
                </a:solidFill>
                <a:latin typeface="Merriweather" panose="00000500000000000000" pitchFamily="2" charset="0"/>
              </a:defRPr>
            </a:lvl5pPr>
          </a:lstStyle>
          <a:p>
            <a:pPr lvl="0"/>
            <a:r>
              <a:rPr lang="en-NZ" dirty="0"/>
              <a:t>Title placeholder</a:t>
            </a:r>
          </a:p>
        </p:txBody>
      </p:sp>
      <p:sp>
        <p:nvSpPr>
          <p:cNvPr id="34" name="Text Placeholder 21">
            <a:extLst>
              <a:ext uri="{FF2B5EF4-FFF2-40B4-BE49-F238E27FC236}">
                <a16:creationId xmlns:a16="http://schemas.microsoft.com/office/drawing/2014/main" id="{46419BAC-5693-4BDF-A63C-192C8D845F15}"/>
              </a:ext>
            </a:extLst>
          </p:cNvPr>
          <p:cNvSpPr>
            <a:spLocks noGrp="1"/>
          </p:cNvSpPr>
          <p:nvPr>
            <p:ph type="body" sz="quarter" idx="26" hasCustomPrompt="1"/>
          </p:nvPr>
        </p:nvSpPr>
        <p:spPr>
          <a:xfrm>
            <a:off x="4315324" y="3351304"/>
            <a:ext cx="2544763" cy="622300"/>
          </a:xfrm>
          <a:prstGeom prst="rect">
            <a:avLst/>
          </a:prstGeom>
        </p:spPr>
        <p:txBody>
          <a:bodyPr/>
          <a:lstStyle>
            <a:lvl1pPr marL="0" indent="0">
              <a:buNone/>
              <a:defRPr sz="1400">
                <a:solidFill>
                  <a:srgbClr val="32809C"/>
                </a:solidFill>
                <a:latin typeface="+mn-lt"/>
                <a:ea typeface="Lato" panose="020F0502020204030203" pitchFamily="34" charset="0"/>
                <a:cs typeface="Lato" panose="020F0502020204030203" pitchFamily="34" charset="0"/>
              </a:defRPr>
            </a:lvl1pPr>
            <a:lvl2pPr marL="4572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2pPr>
            <a:lvl3pPr marL="9144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3pPr>
            <a:lvl4pPr marL="13716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4pPr>
            <a:lvl5pPr marL="18288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Subtitle placeholder</a:t>
            </a:r>
            <a:endParaRPr lang="en-NZ" dirty="0"/>
          </a:p>
        </p:txBody>
      </p:sp>
      <p:sp>
        <p:nvSpPr>
          <p:cNvPr id="35" name="Text Placeholder 21">
            <a:extLst>
              <a:ext uri="{FF2B5EF4-FFF2-40B4-BE49-F238E27FC236}">
                <a16:creationId xmlns:a16="http://schemas.microsoft.com/office/drawing/2014/main" id="{87CCCDA1-62EF-476E-98AA-91A539BAAC2B}"/>
              </a:ext>
            </a:extLst>
          </p:cNvPr>
          <p:cNvSpPr>
            <a:spLocks noGrp="1"/>
          </p:cNvSpPr>
          <p:nvPr>
            <p:ph type="body" sz="quarter" idx="27" hasCustomPrompt="1"/>
          </p:nvPr>
        </p:nvSpPr>
        <p:spPr>
          <a:xfrm>
            <a:off x="8293490" y="3351304"/>
            <a:ext cx="2544763" cy="622300"/>
          </a:xfrm>
          <a:prstGeom prst="rect">
            <a:avLst/>
          </a:prstGeom>
        </p:spPr>
        <p:txBody>
          <a:bodyPr/>
          <a:lstStyle>
            <a:lvl1pPr marL="0" indent="0">
              <a:buNone/>
              <a:defRPr sz="1400">
                <a:solidFill>
                  <a:srgbClr val="32809C"/>
                </a:solidFill>
                <a:latin typeface="+mn-lt"/>
                <a:ea typeface="Lato" panose="020F0502020204030203" pitchFamily="34" charset="0"/>
                <a:cs typeface="Lato" panose="020F0502020204030203" pitchFamily="34" charset="0"/>
              </a:defRPr>
            </a:lvl1pPr>
            <a:lvl2pPr marL="4572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2pPr>
            <a:lvl3pPr marL="9144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3pPr>
            <a:lvl4pPr marL="13716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4pPr>
            <a:lvl5pPr marL="18288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Subtitle placeholder</a:t>
            </a:r>
            <a:endParaRPr lang="en-NZ" dirty="0"/>
          </a:p>
        </p:txBody>
      </p:sp>
      <p:sp>
        <p:nvSpPr>
          <p:cNvPr id="36" name="Text Placeholder 21">
            <a:extLst>
              <a:ext uri="{FF2B5EF4-FFF2-40B4-BE49-F238E27FC236}">
                <a16:creationId xmlns:a16="http://schemas.microsoft.com/office/drawing/2014/main" id="{A352CC75-1917-48F8-829F-9AC7E8AF4E96}"/>
              </a:ext>
            </a:extLst>
          </p:cNvPr>
          <p:cNvSpPr>
            <a:spLocks noGrp="1"/>
          </p:cNvSpPr>
          <p:nvPr>
            <p:ph type="body" sz="quarter" idx="28" hasCustomPrompt="1"/>
          </p:nvPr>
        </p:nvSpPr>
        <p:spPr>
          <a:xfrm>
            <a:off x="420415" y="5264830"/>
            <a:ext cx="2581548" cy="622300"/>
          </a:xfrm>
          <a:prstGeom prst="rect">
            <a:avLst/>
          </a:prstGeom>
        </p:spPr>
        <p:txBody>
          <a:bodyPr/>
          <a:lstStyle>
            <a:lvl1pPr marL="0" indent="0">
              <a:buNone/>
              <a:defRPr sz="1400">
                <a:solidFill>
                  <a:srgbClr val="32809C"/>
                </a:solidFill>
                <a:latin typeface="+mn-lt"/>
                <a:ea typeface="Lato" panose="020F0502020204030203" pitchFamily="34" charset="0"/>
                <a:cs typeface="Lato" panose="020F0502020204030203" pitchFamily="34" charset="0"/>
              </a:defRPr>
            </a:lvl1pPr>
            <a:lvl2pPr marL="4572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2pPr>
            <a:lvl3pPr marL="9144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3pPr>
            <a:lvl4pPr marL="13716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4pPr>
            <a:lvl5pPr marL="18288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Subtitle placeholder</a:t>
            </a:r>
            <a:endParaRPr lang="en-NZ" dirty="0"/>
          </a:p>
        </p:txBody>
      </p:sp>
      <p:sp>
        <p:nvSpPr>
          <p:cNvPr id="37" name="Text Placeholder 21">
            <a:extLst>
              <a:ext uri="{FF2B5EF4-FFF2-40B4-BE49-F238E27FC236}">
                <a16:creationId xmlns:a16="http://schemas.microsoft.com/office/drawing/2014/main" id="{5DC4FA4D-A9F3-4090-BB30-106DA91679E9}"/>
              </a:ext>
            </a:extLst>
          </p:cNvPr>
          <p:cNvSpPr>
            <a:spLocks noGrp="1"/>
          </p:cNvSpPr>
          <p:nvPr>
            <p:ph type="body" sz="quarter" idx="29" hasCustomPrompt="1"/>
          </p:nvPr>
        </p:nvSpPr>
        <p:spPr>
          <a:xfrm>
            <a:off x="4315324" y="5264830"/>
            <a:ext cx="2544763" cy="622300"/>
          </a:xfrm>
          <a:prstGeom prst="rect">
            <a:avLst/>
          </a:prstGeom>
        </p:spPr>
        <p:txBody>
          <a:bodyPr/>
          <a:lstStyle>
            <a:lvl1pPr marL="0" indent="0">
              <a:buNone/>
              <a:defRPr sz="1400">
                <a:solidFill>
                  <a:srgbClr val="32809C"/>
                </a:solidFill>
                <a:latin typeface="+mn-lt"/>
                <a:ea typeface="Lato" panose="020F0502020204030203" pitchFamily="34" charset="0"/>
                <a:cs typeface="Lato" panose="020F0502020204030203" pitchFamily="34" charset="0"/>
              </a:defRPr>
            </a:lvl1pPr>
            <a:lvl2pPr marL="4572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2pPr>
            <a:lvl3pPr marL="9144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3pPr>
            <a:lvl4pPr marL="13716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4pPr>
            <a:lvl5pPr marL="18288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Subtitle placeholder</a:t>
            </a:r>
            <a:endParaRPr lang="en-NZ" dirty="0"/>
          </a:p>
        </p:txBody>
      </p:sp>
      <p:sp>
        <p:nvSpPr>
          <p:cNvPr id="38" name="Text Placeholder 21">
            <a:extLst>
              <a:ext uri="{FF2B5EF4-FFF2-40B4-BE49-F238E27FC236}">
                <a16:creationId xmlns:a16="http://schemas.microsoft.com/office/drawing/2014/main" id="{A1BDD327-4DB5-468F-8F07-35D8BED385CC}"/>
              </a:ext>
            </a:extLst>
          </p:cNvPr>
          <p:cNvSpPr>
            <a:spLocks noGrp="1"/>
          </p:cNvSpPr>
          <p:nvPr>
            <p:ph type="body" sz="quarter" idx="30" hasCustomPrompt="1"/>
          </p:nvPr>
        </p:nvSpPr>
        <p:spPr>
          <a:xfrm>
            <a:off x="8293490" y="5264830"/>
            <a:ext cx="2544763" cy="622300"/>
          </a:xfrm>
          <a:prstGeom prst="rect">
            <a:avLst/>
          </a:prstGeom>
        </p:spPr>
        <p:txBody>
          <a:bodyPr/>
          <a:lstStyle>
            <a:lvl1pPr marL="0" indent="0">
              <a:buNone/>
              <a:defRPr sz="1400">
                <a:solidFill>
                  <a:srgbClr val="32809C"/>
                </a:solidFill>
                <a:latin typeface="+mn-lt"/>
                <a:ea typeface="Lato" panose="020F0502020204030203" pitchFamily="34" charset="0"/>
                <a:cs typeface="Lato" panose="020F0502020204030203" pitchFamily="34" charset="0"/>
              </a:defRPr>
            </a:lvl1pPr>
            <a:lvl2pPr marL="4572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2pPr>
            <a:lvl3pPr marL="9144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3pPr>
            <a:lvl4pPr marL="13716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4pPr>
            <a:lvl5pPr marL="18288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Subtitle placeholder</a:t>
            </a:r>
            <a:endParaRPr lang="en-NZ" dirty="0"/>
          </a:p>
        </p:txBody>
      </p:sp>
      <p:sp>
        <p:nvSpPr>
          <p:cNvPr id="17" name="Slide Number Placeholder 2">
            <a:extLst>
              <a:ext uri="{FF2B5EF4-FFF2-40B4-BE49-F238E27FC236}">
                <a16:creationId xmlns:a16="http://schemas.microsoft.com/office/drawing/2014/main" id="{9FA869B7-5E4B-43DD-857D-EEC15253ED0F}"/>
              </a:ext>
            </a:extLst>
          </p:cNvPr>
          <p:cNvSpPr>
            <a:spLocks noGrp="1"/>
          </p:cNvSpPr>
          <p:nvPr>
            <p:ph type="sldNum" sz="quarter" idx="4"/>
          </p:nvPr>
        </p:nvSpPr>
        <p:spPr>
          <a:xfrm>
            <a:off x="9022977"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7DADD868-AA9C-43CA-A8BB-50636605038F}" type="slidenum">
              <a:rPr lang="en-NZ" smtClean="0"/>
              <a:pPr/>
              <a:t>‹#›</a:t>
            </a:fld>
            <a:endParaRPr lang="en-NZ"/>
          </a:p>
        </p:txBody>
      </p:sp>
    </p:spTree>
    <p:extLst>
      <p:ext uri="{BB962C8B-B14F-4D97-AF65-F5344CB8AC3E}">
        <p14:creationId xmlns:p14="http://schemas.microsoft.com/office/powerpoint/2010/main" val="3157635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A6FB762-DB95-4E5B-8733-8D73BAD782DF}"/>
              </a:ext>
            </a:extLst>
          </p:cNvPr>
          <p:cNvSpPr>
            <a:spLocks noGrp="1"/>
          </p:cNvSpPr>
          <p:nvPr>
            <p:ph type="pic" sz="quarter" idx="13" hasCustomPrompt="1"/>
          </p:nvPr>
        </p:nvSpPr>
        <p:spPr>
          <a:xfrm>
            <a:off x="0" y="0"/>
            <a:ext cx="12192000" cy="6858000"/>
          </a:xfrm>
          <a:prstGeom prst="rect">
            <a:avLst/>
          </a:prstGeom>
          <a:solidFill>
            <a:schemeClr val="bg1">
              <a:lumMod val="95000"/>
              <a:alpha val="20000"/>
            </a:schemeClr>
          </a:solidFill>
        </p:spPr>
        <p:txBody>
          <a:bodyPr/>
          <a:lstStyle>
            <a:lvl1pPr marL="0" indent="0" algn="r">
              <a:buNone/>
              <a:defRPr/>
            </a:lvl1pPr>
          </a:lstStyle>
          <a:p>
            <a:r>
              <a:rPr lang="en-NZ" dirty="0"/>
              <a:t>Insert an image by clicking the icon</a:t>
            </a:r>
          </a:p>
        </p:txBody>
      </p:sp>
      <p:sp>
        <p:nvSpPr>
          <p:cNvPr id="9" name="Text Placeholder 11">
            <a:extLst>
              <a:ext uri="{FF2B5EF4-FFF2-40B4-BE49-F238E27FC236}">
                <a16:creationId xmlns:a16="http://schemas.microsoft.com/office/drawing/2014/main" id="{32752B01-DF45-4A71-A3B3-2E95C22AA54E}"/>
              </a:ext>
            </a:extLst>
          </p:cNvPr>
          <p:cNvSpPr>
            <a:spLocks noGrp="1"/>
          </p:cNvSpPr>
          <p:nvPr>
            <p:ph type="body" sz="quarter" idx="11" hasCustomPrompt="1"/>
          </p:nvPr>
        </p:nvSpPr>
        <p:spPr>
          <a:xfrm>
            <a:off x="0" y="0"/>
            <a:ext cx="6056927" cy="6858000"/>
          </a:xfrm>
          <a:custGeom>
            <a:avLst/>
            <a:gdLst>
              <a:gd name="connsiteX0" fmla="*/ 0 w 6056364"/>
              <a:gd name="connsiteY0" fmla="*/ 0 h 6845299"/>
              <a:gd name="connsiteX1" fmla="*/ 3028182 w 6056364"/>
              <a:gd name="connsiteY1" fmla="*/ 0 h 6845299"/>
              <a:gd name="connsiteX2" fmla="*/ 6056364 w 6056364"/>
              <a:gd name="connsiteY2" fmla="*/ 3422650 h 6845299"/>
              <a:gd name="connsiteX3" fmla="*/ 3028182 w 6056364"/>
              <a:gd name="connsiteY3" fmla="*/ 6845300 h 6845299"/>
              <a:gd name="connsiteX4" fmla="*/ 0 w 6056364"/>
              <a:gd name="connsiteY4" fmla="*/ 6845299 h 6845299"/>
              <a:gd name="connsiteX5" fmla="*/ 0 w 6056364"/>
              <a:gd name="connsiteY5" fmla="*/ 0 h 6845299"/>
              <a:gd name="connsiteX0" fmla="*/ 0 w 6083541"/>
              <a:gd name="connsiteY0" fmla="*/ 9525 h 6854825"/>
              <a:gd name="connsiteX1" fmla="*/ 3999732 w 6083541"/>
              <a:gd name="connsiteY1" fmla="*/ 0 h 6854825"/>
              <a:gd name="connsiteX2" fmla="*/ 6056364 w 6083541"/>
              <a:gd name="connsiteY2" fmla="*/ 3432175 h 6854825"/>
              <a:gd name="connsiteX3" fmla="*/ 3028182 w 6083541"/>
              <a:gd name="connsiteY3" fmla="*/ 6854825 h 6854825"/>
              <a:gd name="connsiteX4" fmla="*/ 0 w 6083541"/>
              <a:gd name="connsiteY4" fmla="*/ 6854824 h 6854825"/>
              <a:gd name="connsiteX5" fmla="*/ 0 w 6083541"/>
              <a:gd name="connsiteY5" fmla="*/ 9525 h 6854825"/>
              <a:gd name="connsiteX0" fmla="*/ 0 w 6057382"/>
              <a:gd name="connsiteY0" fmla="*/ 9525 h 6854824"/>
              <a:gd name="connsiteX1" fmla="*/ 3999732 w 6057382"/>
              <a:gd name="connsiteY1" fmla="*/ 0 h 6854824"/>
              <a:gd name="connsiteX2" fmla="*/ 6056364 w 6057382"/>
              <a:gd name="connsiteY2" fmla="*/ 3432175 h 6854824"/>
              <a:gd name="connsiteX3" fmla="*/ 4123557 w 6057382"/>
              <a:gd name="connsiteY3" fmla="*/ 6845300 h 6854824"/>
              <a:gd name="connsiteX4" fmla="*/ 0 w 6057382"/>
              <a:gd name="connsiteY4" fmla="*/ 6854824 h 6854824"/>
              <a:gd name="connsiteX5" fmla="*/ 0 w 6057382"/>
              <a:gd name="connsiteY5" fmla="*/ 9525 h 6854824"/>
              <a:gd name="connsiteX0" fmla="*/ 0 w 6057382"/>
              <a:gd name="connsiteY0" fmla="*/ 47625 h 6892924"/>
              <a:gd name="connsiteX1" fmla="*/ 3999732 w 6057382"/>
              <a:gd name="connsiteY1" fmla="*/ 0 h 6892924"/>
              <a:gd name="connsiteX2" fmla="*/ 6056364 w 6057382"/>
              <a:gd name="connsiteY2" fmla="*/ 3470275 h 6892924"/>
              <a:gd name="connsiteX3" fmla="*/ 4123557 w 6057382"/>
              <a:gd name="connsiteY3" fmla="*/ 6883400 h 6892924"/>
              <a:gd name="connsiteX4" fmla="*/ 0 w 6057382"/>
              <a:gd name="connsiteY4" fmla="*/ 6892924 h 6892924"/>
              <a:gd name="connsiteX5" fmla="*/ 0 w 6057382"/>
              <a:gd name="connsiteY5" fmla="*/ 47625 h 6892924"/>
              <a:gd name="connsiteX0" fmla="*/ 0 w 6057243"/>
              <a:gd name="connsiteY0" fmla="*/ 0 h 6845299"/>
              <a:gd name="connsiteX1" fmla="*/ 4009257 w 6057243"/>
              <a:gd name="connsiteY1" fmla="*/ 0 h 6845299"/>
              <a:gd name="connsiteX2" fmla="*/ 6056364 w 6057243"/>
              <a:gd name="connsiteY2" fmla="*/ 3422650 h 6845299"/>
              <a:gd name="connsiteX3" fmla="*/ 4123557 w 6057243"/>
              <a:gd name="connsiteY3" fmla="*/ 6835775 h 6845299"/>
              <a:gd name="connsiteX4" fmla="*/ 0 w 6057243"/>
              <a:gd name="connsiteY4" fmla="*/ 6845299 h 6845299"/>
              <a:gd name="connsiteX5" fmla="*/ 0 w 6057243"/>
              <a:gd name="connsiteY5" fmla="*/ 0 h 6845299"/>
              <a:gd name="connsiteX0" fmla="*/ 0 w 6057243"/>
              <a:gd name="connsiteY0" fmla="*/ 0 h 6845299"/>
              <a:gd name="connsiteX1" fmla="*/ 4009257 w 6057243"/>
              <a:gd name="connsiteY1" fmla="*/ 0 h 6845299"/>
              <a:gd name="connsiteX2" fmla="*/ 6056364 w 6057243"/>
              <a:gd name="connsiteY2" fmla="*/ 3422650 h 6845299"/>
              <a:gd name="connsiteX3" fmla="*/ 4123557 w 6057243"/>
              <a:gd name="connsiteY3" fmla="*/ 6835775 h 6845299"/>
              <a:gd name="connsiteX4" fmla="*/ 0 w 6057243"/>
              <a:gd name="connsiteY4" fmla="*/ 6845299 h 6845299"/>
              <a:gd name="connsiteX5" fmla="*/ 0 w 6057243"/>
              <a:gd name="connsiteY5" fmla="*/ 0 h 6845299"/>
              <a:gd name="connsiteX0" fmla="*/ 0 w 6056927"/>
              <a:gd name="connsiteY0" fmla="*/ 0 h 6845299"/>
              <a:gd name="connsiteX1" fmla="*/ 4009257 w 6056927"/>
              <a:gd name="connsiteY1" fmla="*/ 0 h 6845299"/>
              <a:gd name="connsiteX2" fmla="*/ 6056364 w 6056927"/>
              <a:gd name="connsiteY2" fmla="*/ 3422650 h 6845299"/>
              <a:gd name="connsiteX3" fmla="*/ 4123557 w 6056927"/>
              <a:gd name="connsiteY3" fmla="*/ 6835775 h 6845299"/>
              <a:gd name="connsiteX4" fmla="*/ 0 w 6056927"/>
              <a:gd name="connsiteY4" fmla="*/ 6845299 h 6845299"/>
              <a:gd name="connsiteX5" fmla="*/ 0 w 6056927"/>
              <a:gd name="connsiteY5" fmla="*/ 0 h 6845299"/>
              <a:gd name="connsiteX0" fmla="*/ 0 w 6056466"/>
              <a:gd name="connsiteY0" fmla="*/ 0 h 6845299"/>
              <a:gd name="connsiteX1" fmla="*/ 4009257 w 6056466"/>
              <a:gd name="connsiteY1" fmla="*/ 0 h 6845299"/>
              <a:gd name="connsiteX2" fmla="*/ 6056364 w 6056466"/>
              <a:gd name="connsiteY2" fmla="*/ 3422650 h 6845299"/>
              <a:gd name="connsiteX3" fmla="*/ 4123557 w 6056466"/>
              <a:gd name="connsiteY3" fmla="*/ 6835775 h 6845299"/>
              <a:gd name="connsiteX4" fmla="*/ 0 w 6056466"/>
              <a:gd name="connsiteY4" fmla="*/ 6845299 h 6845299"/>
              <a:gd name="connsiteX5" fmla="*/ 0 w 6056466"/>
              <a:gd name="connsiteY5" fmla="*/ 0 h 6845299"/>
              <a:gd name="connsiteX0" fmla="*/ 0 w 6056927"/>
              <a:gd name="connsiteY0" fmla="*/ 0 h 6845299"/>
              <a:gd name="connsiteX1" fmla="*/ 4009257 w 6056927"/>
              <a:gd name="connsiteY1" fmla="*/ 0 h 6845299"/>
              <a:gd name="connsiteX2" fmla="*/ 6056364 w 6056927"/>
              <a:gd name="connsiteY2" fmla="*/ 3422650 h 6845299"/>
              <a:gd name="connsiteX3" fmla="*/ 4123557 w 6056927"/>
              <a:gd name="connsiteY3" fmla="*/ 6835775 h 6845299"/>
              <a:gd name="connsiteX4" fmla="*/ 0 w 6056927"/>
              <a:gd name="connsiteY4" fmla="*/ 6845299 h 6845299"/>
              <a:gd name="connsiteX5" fmla="*/ 0 w 6056927"/>
              <a:gd name="connsiteY5" fmla="*/ 0 h 68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927" h="6845299">
                <a:moveTo>
                  <a:pt x="0" y="0"/>
                </a:moveTo>
                <a:lnTo>
                  <a:pt x="4009257" y="0"/>
                </a:lnTo>
                <a:cubicBezTo>
                  <a:pt x="5414976" y="600075"/>
                  <a:pt x="6037314" y="2292879"/>
                  <a:pt x="6056364" y="3422650"/>
                </a:cubicBezTo>
                <a:cubicBezTo>
                  <a:pt x="6075414" y="4552421"/>
                  <a:pt x="5615001" y="5902325"/>
                  <a:pt x="4123557" y="6835775"/>
                </a:cubicBezTo>
                <a:lnTo>
                  <a:pt x="0" y="6845299"/>
                </a:lnTo>
                <a:lnTo>
                  <a:pt x="0" y="0"/>
                </a:lnTo>
                <a:close/>
              </a:path>
            </a:pathLst>
          </a:custGeom>
          <a:blipFill>
            <a:blip r:embed="rId2"/>
            <a:stretch>
              <a:fillRect/>
            </a:stretch>
          </a:blipFill>
          <a:ln>
            <a:noFill/>
          </a:ln>
        </p:spPr>
        <p:txBody>
          <a:bodyPr lIns="432000" bIns="3528000" anchor="b"/>
          <a:lstStyle>
            <a:lvl1pPr marL="0" indent="0">
              <a:buNone/>
              <a:defRPr sz="42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NZ" dirty="0"/>
              <a:t>Title Placeholder</a:t>
            </a:r>
          </a:p>
        </p:txBody>
      </p:sp>
      <p:sp>
        <p:nvSpPr>
          <p:cNvPr id="7" name="Text Placeholder 2">
            <a:extLst>
              <a:ext uri="{FF2B5EF4-FFF2-40B4-BE49-F238E27FC236}">
                <a16:creationId xmlns:a16="http://schemas.microsoft.com/office/drawing/2014/main" id="{5D8529A9-39D6-4133-A138-53A16B03C4EC}"/>
              </a:ext>
            </a:extLst>
          </p:cNvPr>
          <p:cNvSpPr>
            <a:spLocks noGrp="1"/>
          </p:cNvSpPr>
          <p:nvPr>
            <p:ph type="body" sz="quarter" idx="15" hasCustomPrompt="1"/>
          </p:nvPr>
        </p:nvSpPr>
        <p:spPr>
          <a:xfrm>
            <a:off x="343406" y="3429000"/>
            <a:ext cx="5611813" cy="584775"/>
          </a:xfrm>
          <a:prstGeom prst="rect">
            <a:avLst/>
          </a:prstGeom>
        </p:spPr>
        <p:txBody>
          <a:bodyPr wrap="square">
            <a:spAutoFit/>
          </a:bodyPr>
          <a:lstStyle>
            <a:lvl1pPr marL="0" indent="0">
              <a:lnSpc>
                <a:spcPct val="100000"/>
              </a:lnSpc>
              <a:buNone/>
              <a:defRPr sz="1600" b="0">
                <a:solidFill>
                  <a:schemeClr val="bg1"/>
                </a:solidFill>
              </a:defRPr>
            </a:lvl1pPr>
            <a:lvl2pPr marL="457200" indent="0">
              <a:buNone/>
              <a:defRPr sz="1600" b="0">
                <a:solidFill>
                  <a:schemeClr val="bg1"/>
                </a:solidFill>
              </a:defRPr>
            </a:lvl2pPr>
            <a:lvl3pPr marL="914400" indent="0">
              <a:buNone/>
              <a:defRPr sz="16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stStyle>
          <a:p>
            <a:pPr lvl="0"/>
            <a:r>
              <a:rPr lang="en-US" dirty="0"/>
              <a:t>Subtitle placeholder. This slide is great for page breaks where you are introducing/changing to a new topic. </a:t>
            </a:r>
          </a:p>
        </p:txBody>
      </p:sp>
    </p:spTree>
    <p:extLst>
      <p:ext uri="{BB962C8B-B14F-4D97-AF65-F5344CB8AC3E}">
        <p14:creationId xmlns:p14="http://schemas.microsoft.com/office/powerpoint/2010/main" val="1891191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77DB21-0508-4234-B359-CFDD98B23134}"/>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394577" y="801309"/>
            <a:ext cx="1371600" cy="366355"/>
          </a:xfrm>
          <a:prstGeom prst="rect">
            <a:avLst/>
          </a:prstGeom>
        </p:spPr>
      </p:pic>
      <p:sp>
        <p:nvSpPr>
          <p:cNvPr id="8" name="Text Placeholder 3">
            <a:extLst>
              <a:ext uri="{FF2B5EF4-FFF2-40B4-BE49-F238E27FC236}">
                <a16:creationId xmlns:a16="http://schemas.microsoft.com/office/drawing/2014/main" id="{59B038D9-C2AE-4973-9151-6EA90EBE5A11}"/>
              </a:ext>
            </a:extLst>
          </p:cNvPr>
          <p:cNvSpPr>
            <a:spLocks noGrp="1"/>
          </p:cNvSpPr>
          <p:nvPr>
            <p:ph type="body" sz="quarter" idx="13" hasCustomPrompt="1"/>
          </p:nvPr>
        </p:nvSpPr>
        <p:spPr>
          <a:xfrm>
            <a:off x="420415" y="720783"/>
            <a:ext cx="8891752" cy="543922"/>
          </a:xfrm>
          <a:prstGeom prst="rect">
            <a:avLst/>
          </a:prstGeom>
        </p:spPr>
        <p:txBody>
          <a:bodyPr wrap="square">
            <a:spAutoFit/>
          </a:bodyPr>
          <a:lstStyle>
            <a:lvl1pPr marL="0" indent="0">
              <a:lnSpc>
                <a:spcPct val="100000"/>
              </a:lnSpc>
              <a:buNone/>
              <a:defRPr sz="2800" b="1">
                <a:solidFill>
                  <a:srgbClr val="1B556B"/>
                </a:solidFill>
                <a:latin typeface="Georgia" panose="02040502050405020303" pitchFamily="18" charset="0"/>
              </a:defRPr>
            </a:lvl1pPr>
            <a:lvl2pPr marL="457200" indent="0">
              <a:buNone/>
              <a:defRPr sz="2800" b="1">
                <a:solidFill>
                  <a:srgbClr val="1B556B"/>
                </a:solidFill>
                <a:latin typeface="Merriweather" panose="00000500000000000000" pitchFamily="2" charset="0"/>
              </a:defRPr>
            </a:lvl2pPr>
            <a:lvl3pPr marL="914400" indent="0">
              <a:buNone/>
              <a:defRPr sz="2800" b="1">
                <a:solidFill>
                  <a:srgbClr val="1B556B"/>
                </a:solidFill>
                <a:latin typeface="Merriweather" panose="00000500000000000000" pitchFamily="2" charset="0"/>
              </a:defRPr>
            </a:lvl3pPr>
            <a:lvl4pPr marL="1371600" indent="0">
              <a:buNone/>
              <a:defRPr sz="2800" b="1">
                <a:solidFill>
                  <a:srgbClr val="1B556B"/>
                </a:solidFill>
                <a:latin typeface="Merriweather" panose="00000500000000000000" pitchFamily="2" charset="0"/>
              </a:defRPr>
            </a:lvl4pPr>
            <a:lvl5pPr marL="1828800" indent="0">
              <a:buNone/>
              <a:defRPr sz="2800" b="1">
                <a:solidFill>
                  <a:srgbClr val="1B556B"/>
                </a:solidFill>
                <a:latin typeface="Merriweather" panose="00000500000000000000" pitchFamily="2" charset="0"/>
              </a:defRPr>
            </a:lvl5pPr>
          </a:lstStyle>
          <a:p>
            <a:pPr lvl="0"/>
            <a:r>
              <a:rPr lang="en-NZ" dirty="0"/>
              <a:t>Title placeholder</a:t>
            </a:r>
          </a:p>
        </p:txBody>
      </p:sp>
      <p:sp>
        <p:nvSpPr>
          <p:cNvPr id="9" name="Text Placeholder 21">
            <a:extLst>
              <a:ext uri="{FF2B5EF4-FFF2-40B4-BE49-F238E27FC236}">
                <a16:creationId xmlns:a16="http://schemas.microsoft.com/office/drawing/2014/main" id="{FAC3F5EE-676E-4406-A28E-805FFBFA145E}"/>
              </a:ext>
            </a:extLst>
          </p:cNvPr>
          <p:cNvSpPr>
            <a:spLocks noGrp="1"/>
          </p:cNvSpPr>
          <p:nvPr>
            <p:ph type="body" sz="quarter" idx="26" hasCustomPrompt="1"/>
          </p:nvPr>
        </p:nvSpPr>
        <p:spPr>
          <a:xfrm>
            <a:off x="420414" y="1334589"/>
            <a:ext cx="2581549" cy="313932"/>
          </a:xfrm>
          <a:prstGeom prst="rect">
            <a:avLst/>
          </a:prstGeom>
        </p:spPr>
        <p:txBody>
          <a:bodyPr wrap="square">
            <a:spAutoFit/>
          </a:bodyPr>
          <a:lstStyle>
            <a:lvl1pPr marL="0" indent="0">
              <a:buNone/>
              <a:defRPr sz="1600" b="0">
                <a:solidFill>
                  <a:srgbClr val="32809C"/>
                </a:solidFill>
                <a:latin typeface="+mn-lt"/>
                <a:ea typeface="Lato" panose="020F0502020204030203" pitchFamily="34" charset="0"/>
                <a:cs typeface="Lato" panose="020F0502020204030203" pitchFamily="34" charset="0"/>
              </a:defRPr>
            </a:lvl1pPr>
            <a:lvl2pPr marL="4572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2pPr>
            <a:lvl3pPr marL="9144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3pPr>
            <a:lvl4pPr marL="13716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4pPr>
            <a:lvl5pPr marL="18288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Subtitle placeholder</a:t>
            </a:r>
            <a:endParaRPr lang="en-NZ" dirty="0"/>
          </a:p>
        </p:txBody>
      </p:sp>
      <p:sp>
        <p:nvSpPr>
          <p:cNvPr id="5" name="Table Placeholder 4">
            <a:extLst>
              <a:ext uri="{FF2B5EF4-FFF2-40B4-BE49-F238E27FC236}">
                <a16:creationId xmlns:a16="http://schemas.microsoft.com/office/drawing/2014/main" id="{613FB163-35E4-48B6-86F0-EF40BA9969D4}"/>
              </a:ext>
            </a:extLst>
          </p:cNvPr>
          <p:cNvSpPr>
            <a:spLocks noGrp="1"/>
          </p:cNvSpPr>
          <p:nvPr>
            <p:ph type="tbl" sz="quarter" idx="27"/>
          </p:nvPr>
        </p:nvSpPr>
        <p:spPr>
          <a:xfrm>
            <a:off x="540327" y="2301327"/>
            <a:ext cx="11225849" cy="3222084"/>
          </a:xfrm>
          <a:prstGeom prst="rect">
            <a:avLst/>
          </a:prstGeom>
        </p:spPr>
        <p:txBody>
          <a:bodyPr/>
          <a:lstStyle>
            <a:lvl1pPr marL="0" indent="0">
              <a:buNone/>
              <a:defRPr/>
            </a:lvl1pPr>
          </a:lstStyle>
          <a:p>
            <a:r>
              <a:rPr lang="en-US"/>
              <a:t>Click icon to add table</a:t>
            </a:r>
            <a:endParaRPr lang="en-NZ" dirty="0"/>
          </a:p>
        </p:txBody>
      </p:sp>
      <p:sp>
        <p:nvSpPr>
          <p:cNvPr id="10" name="Slide Number Placeholder 2">
            <a:extLst>
              <a:ext uri="{FF2B5EF4-FFF2-40B4-BE49-F238E27FC236}">
                <a16:creationId xmlns:a16="http://schemas.microsoft.com/office/drawing/2014/main" id="{9D53D4ED-F1EB-4D59-9978-D0BC993B1C5E}"/>
              </a:ext>
            </a:extLst>
          </p:cNvPr>
          <p:cNvSpPr>
            <a:spLocks noGrp="1"/>
          </p:cNvSpPr>
          <p:nvPr>
            <p:ph type="sldNum" sz="quarter" idx="4"/>
          </p:nvPr>
        </p:nvSpPr>
        <p:spPr>
          <a:xfrm>
            <a:off x="9022977"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7DADD868-AA9C-43CA-A8BB-50636605038F}" type="slidenum">
              <a:rPr lang="en-NZ" smtClean="0"/>
              <a:pPr/>
              <a:t>‹#›</a:t>
            </a:fld>
            <a:endParaRPr lang="en-NZ"/>
          </a:p>
        </p:txBody>
      </p:sp>
    </p:spTree>
    <p:extLst>
      <p:ext uri="{BB962C8B-B14F-4D97-AF65-F5344CB8AC3E}">
        <p14:creationId xmlns:p14="http://schemas.microsoft.com/office/powerpoint/2010/main" val="2034162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with Image and Tex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C73409-351C-4AD1-8512-2B354A8A687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394577" y="801309"/>
            <a:ext cx="1371600" cy="366355"/>
          </a:xfrm>
          <a:prstGeom prst="rect">
            <a:avLst/>
          </a:prstGeom>
        </p:spPr>
      </p:pic>
      <p:sp>
        <p:nvSpPr>
          <p:cNvPr id="9" name="Picture Placeholder 8">
            <a:extLst>
              <a:ext uri="{FF2B5EF4-FFF2-40B4-BE49-F238E27FC236}">
                <a16:creationId xmlns:a16="http://schemas.microsoft.com/office/drawing/2014/main" id="{8B72C267-6EC6-49F5-9836-3EE530EC30C0}"/>
              </a:ext>
            </a:extLst>
          </p:cNvPr>
          <p:cNvSpPr>
            <a:spLocks noGrp="1"/>
          </p:cNvSpPr>
          <p:nvPr>
            <p:ph type="pic" sz="quarter" idx="10"/>
          </p:nvPr>
        </p:nvSpPr>
        <p:spPr>
          <a:xfrm>
            <a:off x="420414" y="2182354"/>
            <a:ext cx="5477197" cy="3584575"/>
          </a:xfrm>
          <a:prstGeom prst="rect">
            <a:avLst/>
          </a:prstGeom>
        </p:spPr>
        <p:txBody>
          <a:bodyPr/>
          <a:lstStyle>
            <a:lvl1pPr marL="0" indent="0">
              <a:buNone/>
              <a:defRPr/>
            </a:lvl1pPr>
          </a:lstStyle>
          <a:p>
            <a:r>
              <a:rPr lang="en-US"/>
              <a:t>Click icon to add picture</a:t>
            </a:r>
            <a:endParaRPr lang="en-NZ"/>
          </a:p>
        </p:txBody>
      </p:sp>
      <p:sp>
        <p:nvSpPr>
          <p:cNvPr id="13" name="Text Placeholder 3">
            <a:extLst>
              <a:ext uri="{FF2B5EF4-FFF2-40B4-BE49-F238E27FC236}">
                <a16:creationId xmlns:a16="http://schemas.microsoft.com/office/drawing/2014/main" id="{DEA5C565-EFE8-40FE-BFBF-CCD251F9DCB4}"/>
              </a:ext>
            </a:extLst>
          </p:cNvPr>
          <p:cNvSpPr>
            <a:spLocks noGrp="1"/>
          </p:cNvSpPr>
          <p:nvPr>
            <p:ph type="body" sz="quarter" idx="13" hasCustomPrompt="1"/>
          </p:nvPr>
        </p:nvSpPr>
        <p:spPr>
          <a:xfrm>
            <a:off x="420415" y="720783"/>
            <a:ext cx="8891752" cy="543922"/>
          </a:xfrm>
          <a:prstGeom prst="rect">
            <a:avLst/>
          </a:prstGeom>
        </p:spPr>
        <p:txBody>
          <a:bodyPr wrap="square">
            <a:spAutoFit/>
          </a:bodyPr>
          <a:lstStyle>
            <a:lvl1pPr marL="0" indent="0">
              <a:lnSpc>
                <a:spcPct val="100000"/>
              </a:lnSpc>
              <a:buNone/>
              <a:defRPr sz="2800" b="1">
                <a:solidFill>
                  <a:srgbClr val="1B556B"/>
                </a:solidFill>
                <a:latin typeface="Georgia" panose="02040502050405020303" pitchFamily="18" charset="0"/>
              </a:defRPr>
            </a:lvl1pPr>
            <a:lvl2pPr marL="457200" indent="0">
              <a:buNone/>
              <a:defRPr sz="2800" b="1">
                <a:solidFill>
                  <a:srgbClr val="1B556B"/>
                </a:solidFill>
                <a:latin typeface="Merriweather" panose="00000500000000000000" pitchFamily="2" charset="0"/>
              </a:defRPr>
            </a:lvl2pPr>
            <a:lvl3pPr marL="914400" indent="0">
              <a:buNone/>
              <a:defRPr sz="2800" b="1">
                <a:solidFill>
                  <a:srgbClr val="1B556B"/>
                </a:solidFill>
                <a:latin typeface="Merriweather" panose="00000500000000000000" pitchFamily="2" charset="0"/>
              </a:defRPr>
            </a:lvl3pPr>
            <a:lvl4pPr marL="1371600" indent="0">
              <a:buNone/>
              <a:defRPr sz="2800" b="1">
                <a:solidFill>
                  <a:srgbClr val="1B556B"/>
                </a:solidFill>
                <a:latin typeface="Merriweather" panose="00000500000000000000" pitchFamily="2" charset="0"/>
              </a:defRPr>
            </a:lvl4pPr>
            <a:lvl5pPr marL="1828800" indent="0">
              <a:buNone/>
              <a:defRPr sz="2800" b="1">
                <a:solidFill>
                  <a:srgbClr val="1B556B"/>
                </a:solidFill>
                <a:latin typeface="Merriweather" panose="00000500000000000000" pitchFamily="2" charset="0"/>
              </a:defRPr>
            </a:lvl5pPr>
          </a:lstStyle>
          <a:p>
            <a:pPr lvl="0"/>
            <a:r>
              <a:rPr lang="en-NZ" dirty="0"/>
              <a:t>Title placeholder</a:t>
            </a:r>
          </a:p>
        </p:txBody>
      </p:sp>
      <p:sp>
        <p:nvSpPr>
          <p:cNvPr id="14" name="Text Placeholder 21">
            <a:extLst>
              <a:ext uri="{FF2B5EF4-FFF2-40B4-BE49-F238E27FC236}">
                <a16:creationId xmlns:a16="http://schemas.microsoft.com/office/drawing/2014/main" id="{5BFB871B-6884-42B2-9A85-5FD02232CE01}"/>
              </a:ext>
            </a:extLst>
          </p:cNvPr>
          <p:cNvSpPr>
            <a:spLocks noGrp="1"/>
          </p:cNvSpPr>
          <p:nvPr>
            <p:ph type="body" sz="quarter" idx="26" hasCustomPrompt="1"/>
          </p:nvPr>
        </p:nvSpPr>
        <p:spPr>
          <a:xfrm>
            <a:off x="420415" y="1334589"/>
            <a:ext cx="8891752" cy="313932"/>
          </a:xfrm>
          <a:prstGeom prst="rect">
            <a:avLst/>
          </a:prstGeom>
        </p:spPr>
        <p:txBody>
          <a:bodyPr wrap="square">
            <a:spAutoFit/>
          </a:bodyPr>
          <a:lstStyle>
            <a:lvl1pPr marL="0" indent="0">
              <a:buNone/>
              <a:defRPr sz="1600" b="0">
                <a:solidFill>
                  <a:srgbClr val="32809C"/>
                </a:solidFill>
                <a:latin typeface="+mn-lt"/>
                <a:ea typeface="Lato" panose="020F0502020204030203" pitchFamily="34" charset="0"/>
                <a:cs typeface="Lato" panose="020F0502020204030203" pitchFamily="34" charset="0"/>
              </a:defRPr>
            </a:lvl1pPr>
            <a:lvl2pPr marL="4572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2pPr>
            <a:lvl3pPr marL="9144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3pPr>
            <a:lvl4pPr marL="13716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4pPr>
            <a:lvl5pPr marL="1828800" indent="0">
              <a:buNone/>
              <a:defRPr sz="1400">
                <a:solidFill>
                  <a:srgbClr val="32809C"/>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Subtitle placeholder</a:t>
            </a:r>
            <a:endParaRPr lang="en-NZ" dirty="0"/>
          </a:p>
        </p:txBody>
      </p:sp>
      <p:sp>
        <p:nvSpPr>
          <p:cNvPr id="15" name="Text Placeholder 4">
            <a:extLst>
              <a:ext uri="{FF2B5EF4-FFF2-40B4-BE49-F238E27FC236}">
                <a16:creationId xmlns:a16="http://schemas.microsoft.com/office/drawing/2014/main" id="{B6CE0F8D-77C9-4BA9-BD2B-5D610DD83678}"/>
              </a:ext>
            </a:extLst>
          </p:cNvPr>
          <p:cNvSpPr>
            <a:spLocks noGrp="1"/>
          </p:cNvSpPr>
          <p:nvPr>
            <p:ph type="body" sz="quarter" idx="14" hasCustomPrompt="1"/>
          </p:nvPr>
        </p:nvSpPr>
        <p:spPr>
          <a:xfrm>
            <a:off x="6733110" y="3312921"/>
            <a:ext cx="4568554" cy="1323439"/>
          </a:xfrm>
          <a:prstGeom prst="rect">
            <a:avLst/>
          </a:prstGeom>
        </p:spPr>
        <p:txBody>
          <a:bodyPr wrap="square" anchor="ctr">
            <a:spAutoFit/>
          </a:bodyPr>
          <a:lstStyle>
            <a:lvl1pPr marL="0" indent="0">
              <a:lnSpc>
                <a:spcPct val="100000"/>
              </a:lnSpc>
              <a:buNone/>
              <a:defRPr sz="16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This is an example of a paragraph in the Ministry for the Environment’s required body copy font: Calibri. It maintains strong legibility and accessibility within a digital context. Less text in PowerPoint presentations is ideal. Keep it concise. </a:t>
            </a:r>
          </a:p>
        </p:txBody>
      </p:sp>
      <p:sp>
        <p:nvSpPr>
          <p:cNvPr id="8" name="Slide Number Placeholder 2">
            <a:extLst>
              <a:ext uri="{FF2B5EF4-FFF2-40B4-BE49-F238E27FC236}">
                <a16:creationId xmlns:a16="http://schemas.microsoft.com/office/drawing/2014/main" id="{0642A6A1-CB60-455B-AA8E-F615DD0F9C15}"/>
              </a:ext>
            </a:extLst>
          </p:cNvPr>
          <p:cNvSpPr>
            <a:spLocks noGrp="1"/>
          </p:cNvSpPr>
          <p:nvPr>
            <p:ph type="sldNum" sz="quarter" idx="4"/>
          </p:nvPr>
        </p:nvSpPr>
        <p:spPr>
          <a:xfrm>
            <a:off x="9022977"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7DADD868-AA9C-43CA-A8BB-50636605038F}" type="slidenum">
              <a:rPr lang="en-NZ" smtClean="0"/>
              <a:pPr/>
              <a:t>‹#›</a:t>
            </a:fld>
            <a:endParaRPr lang="en-NZ"/>
          </a:p>
        </p:txBody>
      </p:sp>
    </p:spTree>
    <p:extLst>
      <p:ext uri="{BB962C8B-B14F-4D97-AF65-F5344CB8AC3E}">
        <p14:creationId xmlns:p14="http://schemas.microsoft.com/office/powerpoint/2010/main" val="3325659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1674B757-0388-4D3C-86A3-C5A1D3BD37D6}"/>
              </a:ext>
            </a:extLst>
          </p:cNvPr>
          <p:cNvPicPr>
            <a:picLocks noChangeAspect="1"/>
          </p:cNvPicPr>
          <p:nvPr userDrawn="1"/>
        </p:nvPicPr>
        <p:blipFill>
          <a:blip r:embed="rId2" cstate="hqprint">
            <a:alphaModFix/>
            <a:extLst>
              <a:ext uri="{28A0092B-C50C-407E-A947-70E740481C1C}">
                <a14:useLocalDpi xmlns:a14="http://schemas.microsoft.com/office/drawing/2010/main" val="0"/>
              </a:ext>
            </a:extLst>
          </a:blip>
          <a:stretch>
            <a:fillRect/>
          </a:stretch>
        </p:blipFill>
        <p:spPr>
          <a:xfrm>
            <a:off x="4347481" y="2875249"/>
            <a:ext cx="3497037" cy="1107502"/>
          </a:xfrm>
          <a:prstGeom prst="rect">
            <a:avLst/>
          </a:prstGeom>
        </p:spPr>
      </p:pic>
    </p:spTree>
    <p:extLst>
      <p:ext uri="{BB962C8B-B14F-4D97-AF65-F5344CB8AC3E}">
        <p14:creationId xmlns:p14="http://schemas.microsoft.com/office/powerpoint/2010/main" val="2098324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C73409-351C-4AD1-8512-2B354A8A687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9930064" y="801309"/>
            <a:ext cx="1371600" cy="366355"/>
          </a:xfrm>
          <a:prstGeom prst="rect">
            <a:avLst/>
          </a:prstGeom>
        </p:spPr>
      </p:pic>
      <p:sp>
        <p:nvSpPr>
          <p:cNvPr id="3" name="Slide Number Placeholder 2">
            <a:extLst>
              <a:ext uri="{FF2B5EF4-FFF2-40B4-BE49-F238E27FC236}">
                <a16:creationId xmlns:a16="http://schemas.microsoft.com/office/drawing/2014/main" id="{9E39BC82-432D-4419-85CE-7518AE8EBE97}"/>
              </a:ext>
            </a:extLst>
          </p:cNvPr>
          <p:cNvSpPr>
            <a:spLocks noGrp="1"/>
          </p:cNvSpPr>
          <p:nvPr>
            <p:ph type="sldNum" sz="quarter" idx="4"/>
          </p:nvPr>
        </p:nvSpPr>
        <p:spPr>
          <a:xfrm>
            <a:off x="7052861" y="4843434"/>
            <a:ext cx="2743200" cy="365125"/>
          </a:xfrm>
          <a:prstGeom prst="rect">
            <a:avLst/>
          </a:prstGeom>
        </p:spPr>
        <p:txBody>
          <a:bodyPr vert="horz" lIns="91440" tIns="45720" rIns="91440" bIns="45720" rtlCol="0" anchor="ctr"/>
          <a:lstStyle>
            <a:lvl1pPr algn="r">
              <a:defRPr sz="1200">
                <a:solidFill>
                  <a:schemeClr val="tx2"/>
                </a:solidFill>
              </a:defRPr>
            </a:lvl1pPr>
          </a:lstStyle>
          <a:p>
            <a:fld id="{7DADD868-AA9C-43CA-A8BB-50636605038F}" type="slidenum">
              <a:rPr lang="en-NZ" smtClean="0"/>
              <a:pPr/>
              <a:t>‹#›</a:t>
            </a:fld>
            <a:endParaRPr lang="en-NZ"/>
          </a:p>
        </p:txBody>
      </p:sp>
      <p:sp>
        <p:nvSpPr>
          <p:cNvPr id="2" name="Rectangle 1">
            <a:extLst>
              <a:ext uri="{FF2B5EF4-FFF2-40B4-BE49-F238E27FC236}">
                <a16:creationId xmlns:a16="http://schemas.microsoft.com/office/drawing/2014/main" id="{AA361C22-F18F-4098-A455-557F5D423DC7}"/>
              </a:ext>
            </a:extLst>
          </p:cNvPr>
          <p:cNvSpPr/>
          <p:nvPr userDrawn="1"/>
        </p:nvSpPr>
        <p:spPr>
          <a:xfrm>
            <a:off x="9884345" y="6608618"/>
            <a:ext cx="45719"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056189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no logo)">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22B6E455-9AAF-45A6-80F6-4EB5DA506946}"/>
              </a:ext>
            </a:extLst>
          </p:cNvPr>
          <p:cNvSpPr>
            <a:spLocks noGrp="1"/>
          </p:cNvSpPr>
          <p:nvPr>
            <p:ph type="sldNum" sz="quarter" idx="4"/>
          </p:nvPr>
        </p:nvSpPr>
        <p:spPr>
          <a:xfrm>
            <a:off x="9022977"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7DADD868-AA9C-43CA-A8BB-50636605038F}" type="slidenum">
              <a:rPr lang="en-NZ" smtClean="0"/>
              <a:pPr/>
              <a:t>‹#›</a:t>
            </a:fld>
            <a:endParaRPr lang="en-NZ"/>
          </a:p>
        </p:txBody>
      </p:sp>
    </p:spTree>
    <p:extLst>
      <p:ext uri="{BB962C8B-B14F-4D97-AF65-F5344CB8AC3E}">
        <p14:creationId xmlns:p14="http://schemas.microsoft.com/office/powerpoint/2010/main" val="1491781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14C331-3B4F-4EB6-8DE4-60AD173D6981}"/>
              </a:ext>
            </a:extLst>
          </p:cNvPr>
          <p:cNvSpPr/>
          <p:nvPr userDrawn="1"/>
        </p:nvSpPr>
        <p:spPr>
          <a:xfrm>
            <a:off x="0" y="0"/>
            <a:ext cx="12192000" cy="6858000"/>
          </a:xfrm>
          <a:prstGeom prst="rect">
            <a:avLst/>
          </a:prstGeom>
          <a:solidFill>
            <a:srgbClr val="2C9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descr="Text&#10;&#10;Description automatically generated">
            <a:extLst>
              <a:ext uri="{FF2B5EF4-FFF2-40B4-BE49-F238E27FC236}">
                <a16:creationId xmlns:a16="http://schemas.microsoft.com/office/drawing/2014/main" id="{2C30AA1E-86A2-4EF2-9D29-75CCE194B4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2412" y="338554"/>
            <a:ext cx="1753116" cy="468258"/>
          </a:xfrm>
          <a:prstGeom prst="rect">
            <a:avLst/>
          </a:prstGeom>
        </p:spPr>
      </p:pic>
      <p:sp>
        <p:nvSpPr>
          <p:cNvPr id="9" name="Text Placeholder 11">
            <a:extLst>
              <a:ext uri="{FF2B5EF4-FFF2-40B4-BE49-F238E27FC236}">
                <a16:creationId xmlns:a16="http://schemas.microsoft.com/office/drawing/2014/main" id="{FFAAACF2-B626-4DCD-AFA8-C2743E302DC5}"/>
              </a:ext>
            </a:extLst>
          </p:cNvPr>
          <p:cNvSpPr>
            <a:spLocks noGrp="1"/>
          </p:cNvSpPr>
          <p:nvPr>
            <p:ph type="body" sz="quarter" idx="11" hasCustomPrompt="1"/>
          </p:nvPr>
        </p:nvSpPr>
        <p:spPr>
          <a:xfrm>
            <a:off x="347410" y="2717191"/>
            <a:ext cx="5611813" cy="711809"/>
          </a:xfrm>
          <a:prstGeom prst="rect">
            <a:avLst/>
          </a:prstGeom>
        </p:spPr>
        <p:txBody>
          <a:bodyPr anchor="b"/>
          <a:lstStyle>
            <a:lvl1pPr marL="0" indent="0">
              <a:buNone/>
              <a:defRPr sz="42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NZ" dirty="0"/>
              <a:t>Title Placeholder</a:t>
            </a:r>
          </a:p>
        </p:txBody>
      </p:sp>
      <p:sp>
        <p:nvSpPr>
          <p:cNvPr id="8" name="Text Placeholder 2">
            <a:extLst>
              <a:ext uri="{FF2B5EF4-FFF2-40B4-BE49-F238E27FC236}">
                <a16:creationId xmlns:a16="http://schemas.microsoft.com/office/drawing/2014/main" id="{6C96DD74-1185-44B9-8EF0-DAE9FC04226D}"/>
              </a:ext>
            </a:extLst>
          </p:cNvPr>
          <p:cNvSpPr>
            <a:spLocks noGrp="1"/>
          </p:cNvSpPr>
          <p:nvPr>
            <p:ph type="body" sz="quarter" idx="13" hasCustomPrompt="1"/>
          </p:nvPr>
        </p:nvSpPr>
        <p:spPr>
          <a:xfrm>
            <a:off x="343406" y="3429000"/>
            <a:ext cx="5611813" cy="830997"/>
          </a:xfrm>
          <a:prstGeom prst="rect">
            <a:avLst/>
          </a:prstGeom>
        </p:spPr>
        <p:txBody>
          <a:bodyPr>
            <a:spAutoFit/>
          </a:bodyPr>
          <a:lstStyle>
            <a:lvl1pPr marL="0" indent="0">
              <a:lnSpc>
                <a:spcPct val="100000"/>
              </a:lnSpc>
              <a:buNone/>
              <a:defRPr sz="1600" b="0">
                <a:solidFill>
                  <a:schemeClr val="bg1"/>
                </a:solidFill>
              </a:defRPr>
            </a:lvl1pPr>
            <a:lvl2pPr marL="457200" indent="0">
              <a:buNone/>
              <a:defRPr sz="1600" b="0">
                <a:solidFill>
                  <a:schemeClr val="bg1"/>
                </a:solidFill>
              </a:defRPr>
            </a:lvl2pPr>
            <a:lvl3pPr marL="914400" indent="0">
              <a:buNone/>
              <a:defRPr sz="16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stStyle>
          <a:p>
            <a:pPr lvl="0"/>
            <a:r>
              <a:rPr lang="en-US" dirty="0"/>
              <a:t>Subtitle placeholder. This slide is great for page breaks where you are introducing/changing to a new topic. Try not to add images to this page and use it to a minimum. </a:t>
            </a:r>
          </a:p>
        </p:txBody>
      </p:sp>
    </p:spTree>
    <p:extLst>
      <p:ext uri="{BB962C8B-B14F-4D97-AF65-F5344CB8AC3E}">
        <p14:creationId xmlns:p14="http://schemas.microsoft.com/office/powerpoint/2010/main" val="690873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99F2CC1-2C17-4A00-A269-570D7ABE9963}"/>
              </a:ext>
            </a:extLst>
          </p:cNvPr>
          <p:cNvSpPr>
            <a:spLocks noGrp="1"/>
          </p:cNvSpPr>
          <p:nvPr>
            <p:ph type="pic" sz="quarter" idx="13" hasCustomPrompt="1"/>
          </p:nvPr>
        </p:nvSpPr>
        <p:spPr>
          <a:xfrm>
            <a:off x="0" y="0"/>
            <a:ext cx="12192000" cy="6858000"/>
          </a:xfrm>
          <a:prstGeom prst="rect">
            <a:avLst/>
          </a:prstGeom>
        </p:spPr>
        <p:txBody>
          <a:bodyPr/>
          <a:lstStyle>
            <a:lvl1pPr marL="0" indent="0" algn="r">
              <a:buNone/>
              <a:defRPr/>
            </a:lvl1pPr>
          </a:lstStyle>
          <a:p>
            <a:r>
              <a:rPr lang="en-US" dirty="0"/>
              <a:t>Insert an image by clicking the icon</a:t>
            </a:r>
          </a:p>
        </p:txBody>
      </p:sp>
      <p:sp>
        <p:nvSpPr>
          <p:cNvPr id="7" name="Text Placeholder 11">
            <a:extLst>
              <a:ext uri="{FF2B5EF4-FFF2-40B4-BE49-F238E27FC236}">
                <a16:creationId xmlns:a16="http://schemas.microsoft.com/office/drawing/2014/main" id="{5D793D3B-42BE-4610-9C2F-680B8E10B5A1}"/>
              </a:ext>
            </a:extLst>
          </p:cNvPr>
          <p:cNvSpPr>
            <a:spLocks noGrp="1"/>
          </p:cNvSpPr>
          <p:nvPr>
            <p:ph type="body" sz="quarter" idx="11" hasCustomPrompt="1"/>
          </p:nvPr>
        </p:nvSpPr>
        <p:spPr>
          <a:xfrm>
            <a:off x="0" y="0"/>
            <a:ext cx="6056348" cy="6857999"/>
          </a:xfrm>
          <a:prstGeom prst="rect">
            <a:avLst/>
          </a:prstGeom>
          <a:blipFill dpi="0" rotWithShape="1">
            <a:blip r:embed="rId2">
              <a:extLst>
                <a:ext uri="{28A0092B-C50C-407E-A947-70E740481C1C}">
                  <a14:useLocalDpi xmlns:a14="http://schemas.microsoft.com/office/drawing/2010/main" val="0"/>
                </a:ext>
              </a:extLst>
            </a:blip>
            <a:srcRect/>
            <a:stretch>
              <a:fillRect l="-33170" t="-8129" b="-9474"/>
            </a:stretch>
          </a:blipFill>
        </p:spPr>
        <p:txBody>
          <a:bodyPr lIns="432000" tIns="46800" bIns="3528000" anchor="b"/>
          <a:lstStyle>
            <a:lvl1pPr marL="0" indent="0">
              <a:buNone/>
              <a:defRPr sz="42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NZ" dirty="0"/>
              <a:t>Title Placeholder</a:t>
            </a:r>
          </a:p>
        </p:txBody>
      </p:sp>
      <p:sp>
        <p:nvSpPr>
          <p:cNvPr id="8" name="Text Placeholder 2">
            <a:extLst>
              <a:ext uri="{FF2B5EF4-FFF2-40B4-BE49-F238E27FC236}">
                <a16:creationId xmlns:a16="http://schemas.microsoft.com/office/drawing/2014/main" id="{FC4D83F7-EB26-48A9-9164-0455F8041C9D}"/>
              </a:ext>
            </a:extLst>
          </p:cNvPr>
          <p:cNvSpPr>
            <a:spLocks noGrp="1"/>
          </p:cNvSpPr>
          <p:nvPr>
            <p:ph type="body" sz="quarter" idx="15" hasCustomPrompt="1"/>
          </p:nvPr>
        </p:nvSpPr>
        <p:spPr>
          <a:xfrm>
            <a:off x="343406" y="3429000"/>
            <a:ext cx="5611813" cy="584775"/>
          </a:xfrm>
          <a:prstGeom prst="rect">
            <a:avLst/>
          </a:prstGeom>
        </p:spPr>
        <p:txBody>
          <a:bodyPr wrap="square">
            <a:spAutoFit/>
          </a:bodyPr>
          <a:lstStyle>
            <a:lvl1pPr marL="0" indent="0">
              <a:lnSpc>
                <a:spcPct val="100000"/>
              </a:lnSpc>
              <a:buNone/>
              <a:defRPr sz="1600" b="0">
                <a:solidFill>
                  <a:schemeClr val="bg1"/>
                </a:solidFill>
              </a:defRPr>
            </a:lvl1pPr>
            <a:lvl2pPr marL="457200" indent="0">
              <a:buNone/>
              <a:defRPr sz="1600" b="0">
                <a:solidFill>
                  <a:schemeClr val="bg1"/>
                </a:solidFill>
              </a:defRPr>
            </a:lvl2pPr>
            <a:lvl3pPr marL="914400" indent="0">
              <a:buNone/>
              <a:defRPr sz="16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stStyle>
          <a:p>
            <a:pPr lvl="0"/>
            <a:r>
              <a:rPr lang="en-US" dirty="0"/>
              <a:t>Subtitle placeholder. This slide is great for page breaks where you are introducing/changing to a new topic. </a:t>
            </a:r>
          </a:p>
        </p:txBody>
      </p:sp>
    </p:spTree>
    <p:extLst>
      <p:ext uri="{BB962C8B-B14F-4D97-AF65-F5344CB8AC3E}">
        <p14:creationId xmlns:p14="http://schemas.microsoft.com/office/powerpoint/2010/main" val="3938129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with Background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CA5D55-FACE-43AE-8268-36E9177F583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D37BF3E-F287-433D-B7AA-A7AD0EEA44DE}"/>
              </a:ext>
            </a:extLst>
          </p:cNvPr>
          <p:cNvSpPr/>
          <p:nvPr userDrawn="1"/>
        </p:nvSpPr>
        <p:spPr>
          <a:xfrm>
            <a:off x="0" y="0"/>
            <a:ext cx="12192000" cy="6858000"/>
          </a:xfrm>
          <a:prstGeom prst="rect">
            <a:avLst/>
          </a:prstGeom>
          <a:solidFill>
            <a:srgbClr val="2C9986">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descr="Text&#10;&#10;Description automatically generated">
            <a:extLst>
              <a:ext uri="{FF2B5EF4-FFF2-40B4-BE49-F238E27FC236}">
                <a16:creationId xmlns:a16="http://schemas.microsoft.com/office/drawing/2014/main" id="{0391E410-5708-4303-8DFF-D7B90638EBA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52412" y="338554"/>
            <a:ext cx="1753116" cy="468258"/>
          </a:xfrm>
          <a:prstGeom prst="rect">
            <a:avLst/>
          </a:prstGeom>
        </p:spPr>
      </p:pic>
      <p:sp>
        <p:nvSpPr>
          <p:cNvPr id="8" name="Text Placeholder 11">
            <a:extLst>
              <a:ext uri="{FF2B5EF4-FFF2-40B4-BE49-F238E27FC236}">
                <a16:creationId xmlns:a16="http://schemas.microsoft.com/office/drawing/2014/main" id="{DF03BE9F-5817-4AF4-9DAD-22DE052FC67C}"/>
              </a:ext>
            </a:extLst>
          </p:cNvPr>
          <p:cNvSpPr>
            <a:spLocks noGrp="1"/>
          </p:cNvSpPr>
          <p:nvPr>
            <p:ph type="body" sz="quarter" idx="11" hasCustomPrompt="1"/>
          </p:nvPr>
        </p:nvSpPr>
        <p:spPr>
          <a:xfrm>
            <a:off x="336900" y="2717191"/>
            <a:ext cx="5611813" cy="711809"/>
          </a:xfrm>
          <a:prstGeom prst="rect">
            <a:avLst/>
          </a:prstGeom>
        </p:spPr>
        <p:txBody>
          <a:bodyPr anchor="b"/>
          <a:lstStyle>
            <a:lvl1pPr marL="0" indent="0">
              <a:buNone/>
              <a:defRPr sz="42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NZ" dirty="0"/>
              <a:t>Title Placeholder</a:t>
            </a:r>
          </a:p>
        </p:txBody>
      </p:sp>
      <p:sp>
        <p:nvSpPr>
          <p:cNvPr id="9" name="Text Placeholder 2">
            <a:extLst>
              <a:ext uri="{FF2B5EF4-FFF2-40B4-BE49-F238E27FC236}">
                <a16:creationId xmlns:a16="http://schemas.microsoft.com/office/drawing/2014/main" id="{92BE320F-B95D-419F-A02B-783B8515DB42}"/>
              </a:ext>
            </a:extLst>
          </p:cNvPr>
          <p:cNvSpPr>
            <a:spLocks noGrp="1"/>
          </p:cNvSpPr>
          <p:nvPr>
            <p:ph type="body" sz="quarter" idx="13" hasCustomPrompt="1"/>
          </p:nvPr>
        </p:nvSpPr>
        <p:spPr>
          <a:xfrm>
            <a:off x="343406" y="3429000"/>
            <a:ext cx="5611813" cy="830997"/>
          </a:xfrm>
          <a:prstGeom prst="rect">
            <a:avLst/>
          </a:prstGeom>
        </p:spPr>
        <p:txBody>
          <a:bodyPr>
            <a:spAutoFit/>
          </a:bodyPr>
          <a:lstStyle>
            <a:lvl1pPr marL="0" indent="0">
              <a:lnSpc>
                <a:spcPct val="100000"/>
              </a:lnSpc>
              <a:buNone/>
              <a:defRPr sz="1600" b="0">
                <a:solidFill>
                  <a:schemeClr val="bg1"/>
                </a:solidFill>
              </a:defRPr>
            </a:lvl1pPr>
            <a:lvl2pPr marL="457200" indent="0">
              <a:buNone/>
              <a:defRPr sz="1600" b="0">
                <a:solidFill>
                  <a:schemeClr val="bg1"/>
                </a:solidFill>
              </a:defRPr>
            </a:lvl2pPr>
            <a:lvl3pPr marL="914400" indent="0">
              <a:buNone/>
              <a:defRPr sz="16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stStyle>
          <a:p>
            <a:pPr lvl="0"/>
            <a:r>
              <a:rPr lang="en-US" dirty="0"/>
              <a:t>Subtitle placeholder. This slide is great for page breaks where you are introducing/changing to a new topic. Try not to add images to this page and use it to a minimum. </a:t>
            </a:r>
          </a:p>
        </p:txBody>
      </p:sp>
    </p:spTree>
    <p:extLst>
      <p:ext uri="{BB962C8B-B14F-4D97-AF65-F5344CB8AC3E}">
        <p14:creationId xmlns:p14="http://schemas.microsoft.com/office/powerpoint/2010/main" val="3484444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Writin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AA927C-E6C9-453B-9477-A14DF6F5C3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1999" cy="6872990"/>
          </a:xfrm>
          <a:prstGeom prst="rect">
            <a:avLst/>
          </a:prstGeom>
        </p:spPr>
      </p:pic>
      <p:sp>
        <p:nvSpPr>
          <p:cNvPr id="11" name="Text Placeholder 11">
            <a:extLst>
              <a:ext uri="{FF2B5EF4-FFF2-40B4-BE49-F238E27FC236}">
                <a16:creationId xmlns:a16="http://schemas.microsoft.com/office/drawing/2014/main" id="{E509D7D0-1738-4F21-AE29-40FE35FBA0A4}"/>
              </a:ext>
            </a:extLst>
          </p:cNvPr>
          <p:cNvSpPr>
            <a:spLocks noGrp="1"/>
          </p:cNvSpPr>
          <p:nvPr>
            <p:ph type="body" sz="quarter" idx="11" hasCustomPrompt="1"/>
          </p:nvPr>
        </p:nvSpPr>
        <p:spPr>
          <a:xfrm>
            <a:off x="1" y="0"/>
            <a:ext cx="6583198" cy="5454786"/>
          </a:xfrm>
          <a:prstGeom prst="rect">
            <a:avLst/>
          </a:prstGeom>
          <a:blipFill dpi="0" rotWithShape="1">
            <a:blip r:embed="rId3">
              <a:alphaModFix amt="95000"/>
              <a:extLst>
                <a:ext uri="{28A0092B-C50C-407E-A947-70E740481C1C}">
                  <a14:useLocalDpi xmlns:a14="http://schemas.microsoft.com/office/drawing/2010/main" val="0"/>
                </a:ext>
              </a:extLst>
            </a:blip>
            <a:srcRect/>
            <a:stretch>
              <a:fillRect l="-22514" t="-47856" r="1"/>
            </a:stretch>
          </a:blipFill>
        </p:spPr>
        <p:txBody>
          <a:bodyPr lIns="432000" rIns="90000" bIns="3528000" anchor="b"/>
          <a:lstStyle>
            <a:lvl1pPr marL="0" indent="0">
              <a:buNone/>
              <a:defRPr sz="42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NZ" dirty="0"/>
              <a:t>Title Placeholder</a:t>
            </a:r>
          </a:p>
        </p:txBody>
      </p:sp>
      <p:sp>
        <p:nvSpPr>
          <p:cNvPr id="7" name="Text Placeholder 2">
            <a:extLst>
              <a:ext uri="{FF2B5EF4-FFF2-40B4-BE49-F238E27FC236}">
                <a16:creationId xmlns:a16="http://schemas.microsoft.com/office/drawing/2014/main" id="{9A438D39-8816-409E-BFF2-7DADD79B4F05}"/>
              </a:ext>
            </a:extLst>
          </p:cNvPr>
          <p:cNvSpPr>
            <a:spLocks noGrp="1"/>
          </p:cNvSpPr>
          <p:nvPr>
            <p:ph type="body" sz="quarter" idx="13" hasCustomPrompt="1"/>
          </p:nvPr>
        </p:nvSpPr>
        <p:spPr>
          <a:xfrm>
            <a:off x="337047" y="1858841"/>
            <a:ext cx="5278382" cy="584775"/>
          </a:xfrm>
          <a:prstGeom prst="rect">
            <a:avLst/>
          </a:prstGeom>
        </p:spPr>
        <p:txBody>
          <a:bodyPr>
            <a:spAutoFit/>
          </a:bodyPr>
          <a:lstStyle>
            <a:lvl1pPr marL="0" indent="0">
              <a:lnSpc>
                <a:spcPct val="100000"/>
              </a:lnSpc>
              <a:buNone/>
              <a:defRPr sz="1600" b="0">
                <a:solidFill>
                  <a:schemeClr val="bg1"/>
                </a:solidFill>
              </a:defRPr>
            </a:lvl1pPr>
            <a:lvl2pPr marL="457200" indent="0">
              <a:buNone/>
              <a:defRPr sz="1600" b="0">
                <a:solidFill>
                  <a:schemeClr val="bg1"/>
                </a:solidFill>
              </a:defRPr>
            </a:lvl2pPr>
            <a:lvl3pPr marL="914400" indent="0">
              <a:buNone/>
              <a:defRPr sz="16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stStyle>
          <a:p>
            <a:pPr lvl="0"/>
            <a:r>
              <a:rPr lang="en-US" dirty="0"/>
              <a:t>Subtitle placeholder. These image slides are good PowerPoint openers. Imagery helps grab people’s attention. </a:t>
            </a:r>
          </a:p>
        </p:txBody>
      </p:sp>
    </p:spTree>
    <p:extLst>
      <p:ext uri="{BB962C8B-B14F-4D97-AF65-F5344CB8AC3E}">
        <p14:creationId xmlns:p14="http://schemas.microsoft.com/office/powerpoint/2010/main" val="665226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Mountai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85F499-3BE9-4F98-B814-ABC199F750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7" name="Text Placeholder 11">
            <a:extLst>
              <a:ext uri="{FF2B5EF4-FFF2-40B4-BE49-F238E27FC236}">
                <a16:creationId xmlns:a16="http://schemas.microsoft.com/office/drawing/2014/main" id="{5C7B657A-CC54-4FA4-AAD0-5A5E72162F6C}"/>
              </a:ext>
            </a:extLst>
          </p:cNvPr>
          <p:cNvSpPr>
            <a:spLocks noGrp="1"/>
          </p:cNvSpPr>
          <p:nvPr>
            <p:ph type="body" sz="quarter" idx="11" hasCustomPrompt="1"/>
          </p:nvPr>
        </p:nvSpPr>
        <p:spPr>
          <a:xfrm>
            <a:off x="-1" y="0"/>
            <a:ext cx="6056349" cy="6857999"/>
          </a:xfrm>
          <a:prstGeom prst="rect">
            <a:avLst/>
          </a:prstGeom>
          <a:blipFill dpi="0" rotWithShape="1">
            <a:blip r:embed="rId3">
              <a:extLst>
                <a:ext uri="{28A0092B-C50C-407E-A947-70E740481C1C}">
                  <a14:useLocalDpi xmlns:a14="http://schemas.microsoft.com/office/drawing/2010/main" val="0"/>
                </a:ext>
              </a:extLst>
            </a:blip>
            <a:srcRect/>
            <a:stretch>
              <a:fillRect l="-33170" t="-8129" b="-9474"/>
            </a:stretch>
          </a:blipFill>
        </p:spPr>
        <p:txBody>
          <a:bodyPr lIns="432000" bIns="3528000" anchor="b"/>
          <a:lstStyle>
            <a:lvl1pPr marL="0" indent="0">
              <a:buNone/>
              <a:defRPr sz="42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NZ" dirty="0"/>
              <a:t>Title Placeholder</a:t>
            </a:r>
          </a:p>
        </p:txBody>
      </p:sp>
      <p:sp>
        <p:nvSpPr>
          <p:cNvPr id="9" name="Text Placeholder 2">
            <a:extLst>
              <a:ext uri="{FF2B5EF4-FFF2-40B4-BE49-F238E27FC236}">
                <a16:creationId xmlns:a16="http://schemas.microsoft.com/office/drawing/2014/main" id="{53CF558E-A0E2-4F52-AD71-377680804EB3}"/>
              </a:ext>
            </a:extLst>
          </p:cNvPr>
          <p:cNvSpPr>
            <a:spLocks noGrp="1"/>
          </p:cNvSpPr>
          <p:nvPr>
            <p:ph type="body" sz="quarter" idx="14" hasCustomPrompt="1"/>
          </p:nvPr>
        </p:nvSpPr>
        <p:spPr>
          <a:xfrm>
            <a:off x="336432" y="3421505"/>
            <a:ext cx="5278382" cy="584775"/>
          </a:xfrm>
          <a:prstGeom prst="rect">
            <a:avLst/>
          </a:prstGeom>
        </p:spPr>
        <p:txBody>
          <a:bodyPr>
            <a:spAutoFit/>
          </a:bodyPr>
          <a:lstStyle>
            <a:lvl1pPr marL="0" indent="0">
              <a:lnSpc>
                <a:spcPct val="100000"/>
              </a:lnSpc>
              <a:buNone/>
              <a:defRPr sz="1600" b="0">
                <a:solidFill>
                  <a:schemeClr val="bg1"/>
                </a:solidFill>
              </a:defRPr>
            </a:lvl1pPr>
            <a:lvl2pPr marL="457200" indent="0">
              <a:buNone/>
              <a:defRPr sz="1600" b="0">
                <a:solidFill>
                  <a:schemeClr val="bg1"/>
                </a:solidFill>
              </a:defRPr>
            </a:lvl2pPr>
            <a:lvl3pPr marL="914400" indent="0">
              <a:buNone/>
              <a:defRPr sz="16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stStyle>
          <a:p>
            <a:pPr lvl="0"/>
            <a:r>
              <a:rPr lang="en-US" dirty="0"/>
              <a:t>Subtitle placeholder. These image slides are good PowerPoint openers. Imagery helps grab people’s attention. </a:t>
            </a:r>
          </a:p>
        </p:txBody>
      </p:sp>
    </p:spTree>
    <p:extLst>
      <p:ext uri="{BB962C8B-B14F-4D97-AF65-F5344CB8AC3E}">
        <p14:creationId xmlns:p14="http://schemas.microsoft.com/office/powerpoint/2010/main" val="2253849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Background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DAD7EF-81D9-4BA2-9981-5796EB128BF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ADB0AEF-B454-4DBA-8B30-9EF2DFFD3C47}"/>
              </a:ext>
            </a:extLst>
          </p:cNvPr>
          <p:cNvSpPr/>
          <p:nvPr userDrawn="1"/>
        </p:nvSpPr>
        <p:spPr>
          <a:xfrm>
            <a:off x="0" y="0"/>
            <a:ext cx="12192000" cy="6858000"/>
          </a:xfrm>
          <a:prstGeom prst="rect">
            <a:avLst/>
          </a:prstGeom>
          <a:solidFill>
            <a:srgbClr val="1B55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descr="Text&#10;&#10;Description automatically generated">
            <a:extLst>
              <a:ext uri="{FF2B5EF4-FFF2-40B4-BE49-F238E27FC236}">
                <a16:creationId xmlns:a16="http://schemas.microsoft.com/office/drawing/2014/main" id="{64F2A012-F1AE-4E51-A89D-84434CAA95A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52412" y="338554"/>
            <a:ext cx="1753116" cy="468258"/>
          </a:xfrm>
          <a:prstGeom prst="rect">
            <a:avLst/>
          </a:prstGeom>
        </p:spPr>
      </p:pic>
      <p:sp>
        <p:nvSpPr>
          <p:cNvPr id="8" name="Text Placeholder 11">
            <a:extLst>
              <a:ext uri="{FF2B5EF4-FFF2-40B4-BE49-F238E27FC236}">
                <a16:creationId xmlns:a16="http://schemas.microsoft.com/office/drawing/2014/main" id="{A697DB5F-BBFC-465C-9675-3F60D61E2FE0}"/>
              </a:ext>
            </a:extLst>
          </p:cNvPr>
          <p:cNvSpPr>
            <a:spLocks noGrp="1"/>
          </p:cNvSpPr>
          <p:nvPr>
            <p:ph type="body" sz="quarter" idx="11" hasCustomPrompt="1"/>
          </p:nvPr>
        </p:nvSpPr>
        <p:spPr>
          <a:xfrm>
            <a:off x="343406" y="2717191"/>
            <a:ext cx="5611813" cy="711809"/>
          </a:xfrm>
          <a:prstGeom prst="rect">
            <a:avLst/>
          </a:prstGeom>
        </p:spPr>
        <p:txBody>
          <a:bodyPr anchor="b"/>
          <a:lstStyle>
            <a:lvl1pPr marL="0" indent="0">
              <a:buNone/>
              <a:defRPr sz="42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NZ" dirty="0"/>
              <a:t>Title Placeholder</a:t>
            </a:r>
          </a:p>
        </p:txBody>
      </p:sp>
      <p:sp>
        <p:nvSpPr>
          <p:cNvPr id="7" name="Text Placeholder 2">
            <a:extLst>
              <a:ext uri="{FF2B5EF4-FFF2-40B4-BE49-F238E27FC236}">
                <a16:creationId xmlns:a16="http://schemas.microsoft.com/office/drawing/2014/main" id="{6CD5CB1C-FC28-4B05-89DC-3269C987FD2E}"/>
              </a:ext>
            </a:extLst>
          </p:cNvPr>
          <p:cNvSpPr>
            <a:spLocks noGrp="1"/>
          </p:cNvSpPr>
          <p:nvPr>
            <p:ph type="body" sz="quarter" idx="15" hasCustomPrompt="1"/>
          </p:nvPr>
        </p:nvSpPr>
        <p:spPr>
          <a:xfrm>
            <a:off x="343406" y="3429000"/>
            <a:ext cx="5611813" cy="830997"/>
          </a:xfrm>
          <a:prstGeom prst="rect">
            <a:avLst/>
          </a:prstGeom>
        </p:spPr>
        <p:txBody>
          <a:bodyPr wrap="square">
            <a:spAutoFit/>
          </a:bodyPr>
          <a:lstStyle>
            <a:lvl1pPr marL="0" indent="0">
              <a:lnSpc>
                <a:spcPct val="100000"/>
              </a:lnSpc>
              <a:buNone/>
              <a:defRPr sz="1600" b="0">
                <a:solidFill>
                  <a:schemeClr val="bg1"/>
                </a:solidFill>
              </a:defRPr>
            </a:lvl1pPr>
            <a:lvl2pPr marL="457200" indent="0">
              <a:buNone/>
              <a:defRPr sz="1600" b="0">
                <a:solidFill>
                  <a:schemeClr val="bg1"/>
                </a:solidFill>
              </a:defRPr>
            </a:lvl2pPr>
            <a:lvl3pPr marL="914400" indent="0">
              <a:buNone/>
              <a:defRPr sz="16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stStyle>
          <a:p>
            <a:pPr lvl="0"/>
            <a:r>
              <a:rPr lang="en-US" dirty="0"/>
              <a:t>Subtitle placeholder. This slide is great for page breaks where you are introducing/changing to a new topic. Try not to add images to this page and use it to a minimum. </a:t>
            </a:r>
          </a:p>
        </p:txBody>
      </p:sp>
    </p:spTree>
    <p:extLst>
      <p:ext uri="{BB962C8B-B14F-4D97-AF65-F5344CB8AC3E}">
        <p14:creationId xmlns:p14="http://schemas.microsoft.com/office/powerpoint/2010/main" val="4191167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Le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7BFE47-61FB-4066-BC9A-18F8A617087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2" y="-28443"/>
            <a:ext cx="12192001" cy="6886443"/>
          </a:xfrm>
          <a:prstGeom prst="rect">
            <a:avLst/>
          </a:prstGeom>
        </p:spPr>
      </p:pic>
      <p:sp>
        <p:nvSpPr>
          <p:cNvPr id="13" name="Text Placeholder 11">
            <a:extLst>
              <a:ext uri="{FF2B5EF4-FFF2-40B4-BE49-F238E27FC236}">
                <a16:creationId xmlns:a16="http://schemas.microsoft.com/office/drawing/2014/main" id="{570C0955-5A9A-4518-BD77-A687C63560E1}"/>
              </a:ext>
            </a:extLst>
          </p:cNvPr>
          <p:cNvSpPr>
            <a:spLocks noGrp="1"/>
          </p:cNvSpPr>
          <p:nvPr>
            <p:ph type="body" sz="quarter" idx="11" hasCustomPrompt="1"/>
          </p:nvPr>
        </p:nvSpPr>
        <p:spPr>
          <a:xfrm>
            <a:off x="0" y="1898192"/>
            <a:ext cx="6596847" cy="4959808"/>
          </a:xfrm>
          <a:prstGeom prst="rect">
            <a:avLst/>
          </a:prstGeom>
          <a:blipFill dpi="0" rotWithShape="1">
            <a:blip r:embed="rId3">
              <a:extLst>
                <a:ext uri="{28A0092B-C50C-407E-A947-70E740481C1C}">
                  <a14:useLocalDpi xmlns:a14="http://schemas.microsoft.com/office/drawing/2010/main" val="0"/>
                </a:ext>
              </a:extLst>
            </a:blip>
            <a:srcRect/>
            <a:stretch>
              <a:fillRect l="-22259" r="1" b="-62612"/>
            </a:stretch>
          </a:blipFill>
        </p:spPr>
        <p:txBody>
          <a:bodyPr lIns="432000" bIns="2232000" anchor="b"/>
          <a:lstStyle>
            <a:lvl1pPr marL="0" indent="0">
              <a:buNone/>
              <a:defRPr sz="42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NZ" dirty="0"/>
              <a:t>Title Placeholder</a:t>
            </a:r>
          </a:p>
        </p:txBody>
      </p:sp>
      <p:sp>
        <p:nvSpPr>
          <p:cNvPr id="7" name="Text Placeholder 2">
            <a:extLst>
              <a:ext uri="{FF2B5EF4-FFF2-40B4-BE49-F238E27FC236}">
                <a16:creationId xmlns:a16="http://schemas.microsoft.com/office/drawing/2014/main" id="{1C4DA7F4-A868-4679-A6C9-A64F4A8EC224}"/>
              </a:ext>
            </a:extLst>
          </p:cNvPr>
          <p:cNvSpPr>
            <a:spLocks noGrp="1"/>
          </p:cNvSpPr>
          <p:nvPr>
            <p:ph type="body" sz="quarter" idx="14" hasCustomPrompt="1"/>
          </p:nvPr>
        </p:nvSpPr>
        <p:spPr>
          <a:xfrm>
            <a:off x="336432" y="4553620"/>
            <a:ext cx="5278382" cy="584775"/>
          </a:xfrm>
          <a:prstGeom prst="rect">
            <a:avLst/>
          </a:prstGeom>
        </p:spPr>
        <p:txBody>
          <a:bodyPr>
            <a:spAutoFit/>
          </a:bodyPr>
          <a:lstStyle>
            <a:lvl1pPr marL="0" indent="0">
              <a:lnSpc>
                <a:spcPct val="100000"/>
              </a:lnSpc>
              <a:buNone/>
              <a:defRPr sz="1600" b="0">
                <a:solidFill>
                  <a:schemeClr val="bg1"/>
                </a:solidFill>
              </a:defRPr>
            </a:lvl1pPr>
            <a:lvl2pPr marL="457200" indent="0">
              <a:buNone/>
              <a:defRPr sz="1600" b="0">
                <a:solidFill>
                  <a:schemeClr val="bg1"/>
                </a:solidFill>
              </a:defRPr>
            </a:lvl2pPr>
            <a:lvl3pPr marL="914400" indent="0">
              <a:buNone/>
              <a:defRPr sz="16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stStyle>
          <a:p>
            <a:pPr lvl="0"/>
            <a:r>
              <a:rPr lang="en-US" dirty="0"/>
              <a:t>Subtitle placeholder. These image slides are good PowerPoint openers. Imagery helps grab people’s attention. </a:t>
            </a:r>
          </a:p>
        </p:txBody>
      </p:sp>
    </p:spTree>
    <p:extLst>
      <p:ext uri="{BB962C8B-B14F-4D97-AF65-F5344CB8AC3E}">
        <p14:creationId xmlns:p14="http://schemas.microsoft.com/office/powerpoint/2010/main" val="4202818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Wind Turbin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C7736F-61CA-4F25-BDC1-AEB05AE7AD5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 Placeholder 11">
            <a:extLst>
              <a:ext uri="{FF2B5EF4-FFF2-40B4-BE49-F238E27FC236}">
                <a16:creationId xmlns:a16="http://schemas.microsoft.com/office/drawing/2014/main" id="{E93976C0-0B4B-42AC-8224-A1C768B764BF}"/>
              </a:ext>
            </a:extLst>
          </p:cNvPr>
          <p:cNvSpPr>
            <a:spLocks noGrp="1"/>
          </p:cNvSpPr>
          <p:nvPr>
            <p:ph type="body" sz="quarter" idx="11" hasCustomPrompt="1"/>
          </p:nvPr>
        </p:nvSpPr>
        <p:spPr>
          <a:xfrm>
            <a:off x="1" y="0"/>
            <a:ext cx="6583198" cy="5454786"/>
          </a:xfrm>
          <a:prstGeom prst="rect">
            <a:avLst/>
          </a:prstGeom>
          <a:blipFill dpi="0" rotWithShape="1">
            <a:blip r:embed="rId3">
              <a:alphaModFix amt="95000"/>
              <a:extLst>
                <a:ext uri="{28A0092B-C50C-407E-A947-70E740481C1C}">
                  <a14:useLocalDpi xmlns:a14="http://schemas.microsoft.com/office/drawing/2010/main" val="0"/>
                </a:ext>
              </a:extLst>
            </a:blip>
            <a:srcRect/>
            <a:stretch>
              <a:fillRect l="-22514" t="-47856" r="1"/>
            </a:stretch>
          </a:blipFill>
        </p:spPr>
        <p:txBody>
          <a:bodyPr lIns="432000" rIns="90000" bIns="3168000" anchor="b"/>
          <a:lstStyle>
            <a:lvl1pPr marL="0" indent="0">
              <a:buNone/>
              <a:defRPr sz="28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US" dirty="0"/>
              <a:t>This is an example of a title placeholder that is long and needs more space in the circle.</a:t>
            </a:r>
            <a:endParaRPr lang="en-NZ" dirty="0"/>
          </a:p>
        </p:txBody>
      </p:sp>
      <p:sp>
        <p:nvSpPr>
          <p:cNvPr id="9" name="Text Placeholder 2">
            <a:extLst>
              <a:ext uri="{FF2B5EF4-FFF2-40B4-BE49-F238E27FC236}">
                <a16:creationId xmlns:a16="http://schemas.microsoft.com/office/drawing/2014/main" id="{8CB0AB35-A4D0-4F92-A981-51F2B4553502}"/>
              </a:ext>
            </a:extLst>
          </p:cNvPr>
          <p:cNvSpPr>
            <a:spLocks noGrp="1"/>
          </p:cNvSpPr>
          <p:nvPr>
            <p:ph type="body" sz="quarter" idx="14" hasCustomPrompt="1"/>
          </p:nvPr>
        </p:nvSpPr>
        <p:spPr>
          <a:xfrm>
            <a:off x="346942" y="2435005"/>
            <a:ext cx="5278382" cy="584775"/>
          </a:xfrm>
          <a:prstGeom prst="rect">
            <a:avLst/>
          </a:prstGeom>
        </p:spPr>
        <p:txBody>
          <a:bodyPr>
            <a:spAutoFit/>
          </a:bodyPr>
          <a:lstStyle>
            <a:lvl1pPr marL="0" indent="0">
              <a:lnSpc>
                <a:spcPct val="100000"/>
              </a:lnSpc>
              <a:buNone/>
              <a:defRPr sz="1600" b="0">
                <a:solidFill>
                  <a:schemeClr val="bg1"/>
                </a:solidFill>
              </a:defRPr>
            </a:lvl1pPr>
            <a:lvl2pPr marL="457200" indent="0">
              <a:buNone/>
              <a:defRPr sz="1600" b="0">
                <a:solidFill>
                  <a:schemeClr val="bg1"/>
                </a:solidFill>
              </a:defRPr>
            </a:lvl2pPr>
            <a:lvl3pPr marL="914400" indent="0">
              <a:buNone/>
              <a:defRPr sz="16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stStyle>
          <a:p>
            <a:pPr lvl="0"/>
            <a:r>
              <a:rPr lang="en-US" dirty="0"/>
              <a:t>Subtitle placeholder. These image slides are good PowerPoint openers. Imagery helps grab people’s attention. </a:t>
            </a:r>
          </a:p>
        </p:txBody>
      </p:sp>
    </p:spTree>
    <p:extLst>
      <p:ext uri="{BB962C8B-B14F-4D97-AF65-F5344CB8AC3E}">
        <p14:creationId xmlns:p14="http://schemas.microsoft.com/office/powerpoint/2010/main" val="2322607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Kiwifrui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F365C9-48BD-490C-BBE5-2346BBC4AEA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72990"/>
          </a:xfrm>
          <a:prstGeom prst="rect">
            <a:avLst/>
          </a:prstGeom>
        </p:spPr>
      </p:pic>
      <p:sp>
        <p:nvSpPr>
          <p:cNvPr id="7" name="Text Placeholder 11">
            <a:extLst>
              <a:ext uri="{FF2B5EF4-FFF2-40B4-BE49-F238E27FC236}">
                <a16:creationId xmlns:a16="http://schemas.microsoft.com/office/drawing/2014/main" id="{B9E1C040-115D-4470-8D25-CC3009250DEC}"/>
              </a:ext>
            </a:extLst>
          </p:cNvPr>
          <p:cNvSpPr>
            <a:spLocks noGrp="1"/>
          </p:cNvSpPr>
          <p:nvPr>
            <p:ph type="body" sz="quarter" idx="11" hasCustomPrompt="1"/>
          </p:nvPr>
        </p:nvSpPr>
        <p:spPr>
          <a:xfrm>
            <a:off x="-1" y="0"/>
            <a:ext cx="6056349" cy="6857999"/>
          </a:xfrm>
          <a:prstGeom prst="rect">
            <a:avLst/>
          </a:prstGeom>
          <a:blipFill dpi="0" rotWithShape="1">
            <a:blip r:embed="rId3">
              <a:extLst>
                <a:ext uri="{28A0092B-C50C-407E-A947-70E740481C1C}">
                  <a14:useLocalDpi xmlns:a14="http://schemas.microsoft.com/office/drawing/2010/main" val="0"/>
                </a:ext>
              </a:extLst>
            </a:blip>
            <a:srcRect/>
            <a:stretch>
              <a:fillRect l="-33170" t="-8129" b="-9474"/>
            </a:stretch>
          </a:blipFill>
        </p:spPr>
        <p:txBody>
          <a:bodyPr lIns="432000" bIns="2412000" anchor="b"/>
          <a:lstStyle>
            <a:lvl1pPr marL="0" indent="0">
              <a:buNone/>
              <a:defRPr sz="28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US" dirty="0"/>
              <a:t>This is an example of a title placeholder that is long and needs more space in the circle.</a:t>
            </a:r>
            <a:endParaRPr lang="en-NZ" dirty="0"/>
          </a:p>
        </p:txBody>
      </p:sp>
      <p:sp>
        <p:nvSpPr>
          <p:cNvPr id="8" name="Text Placeholder 2">
            <a:extLst>
              <a:ext uri="{FF2B5EF4-FFF2-40B4-BE49-F238E27FC236}">
                <a16:creationId xmlns:a16="http://schemas.microsoft.com/office/drawing/2014/main" id="{4F6BD163-B3E5-4AC1-9067-0958740EE2BC}"/>
              </a:ext>
            </a:extLst>
          </p:cNvPr>
          <p:cNvSpPr>
            <a:spLocks noGrp="1"/>
          </p:cNvSpPr>
          <p:nvPr>
            <p:ph type="body" sz="quarter" idx="14" hasCustomPrompt="1"/>
          </p:nvPr>
        </p:nvSpPr>
        <p:spPr>
          <a:xfrm>
            <a:off x="336432" y="4553620"/>
            <a:ext cx="5278382" cy="584775"/>
          </a:xfrm>
          <a:prstGeom prst="rect">
            <a:avLst/>
          </a:prstGeom>
        </p:spPr>
        <p:txBody>
          <a:bodyPr>
            <a:spAutoFit/>
          </a:bodyPr>
          <a:lstStyle>
            <a:lvl1pPr marL="0" indent="0">
              <a:lnSpc>
                <a:spcPct val="100000"/>
              </a:lnSpc>
              <a:buNone/>
              <a:defRPr sz="1600" b="0">
                <a:solidFill>
                  <a:schemeClr val="bg1"/>
                </a:solidFill>
              </a:defRPr>
            </a:lvl1pPr>
            <a:lvl2pPr marL="457200" indent="0">
              <a:buNone/>
              <a:defRPr sz="1600" b="0">
                <a:solidFill>
                  <a:schemeClr val="bg1"/>
                </a:solidFill>
              </a:defRPr>
            </a:lvl2pPr>
            <a:lvl3pPr marL="914400" indent="0">
              <a:buNone/>
              <a:defRPr sz="16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stStyle>
          <a:p>
            <a:pPr lvl="0"/>
            <a:r>
              <a:rPr lang="en-US" dirty="0"/>
              <a:t>Subtitle placeholder. These image slides are good PowerPoint openers. Imagery helps grab people’s attention. </a:t>
            </a:r>
          </a:p>
        </p:txBody>
      </p:sp>
    </p:spTree>
    <p:extLst>
      <p:ext uri="{BB962C8B-B14F-4D97-AF65-F5344CB8AC3E}">
        <p14:creationId xmlns:p14="http://schemas.microsoft.com/office/powerpoint/2010/main" val="2492044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Girl in Wat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AB1C68-4896-4785-96A3-C3293F180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1602"/>
            <a:ext cx="12192001" cy="6884592"/>
          </a:xfrm>
          <a:prstGeom prst="rect">
            <a:avLst/>
          </a:prstGeom>
        </p:spPr>
      </p:pic>
      <p:sp>
        <p:nvSpPr>
          <p:cNvPr id="7" name="Text Placeholder 11">
            <a:extLst>
              <a:ext uri="{FF2B5EF4-FFF2-40B4-BE49-F238E27FC236}">
                <a16:creationId xmlns:a16="http://schemas.microsoft.com/office/drawing/2014/main" id="{4F4E1191-F47B-4DF7-9374-EB29A83F96E8}"/>
              </a:ext>
            </a:extLst>
          </p:cNvPr>
          <p:cNvSpPr>
            <a:spLocks noGrp="1"/>
          </p:cNvSpPr>
          <p:nvPr>
            <p:ph type="body" sz="quarter" idx="11" hasCustomPrompt="1"/>
          </p:nvPr>
        </p:nvSpPr>
        <p:spPr>
          <a:xfrm>
            <a:off x="0" y="1898192"/>
            <a:ext cx="6596847" cy="4959808"/>
          </a:xfrm>
          <a:prstGeom prst="rect">
            <a:avLst/>
          </a:prstGeom>
          <a:blipFill dpi="0" rotWithShape="1">
            <a:blip r:embed="rId3">
              <a:extLst>
                <a:ext uri="{28A0092B-C50C-407E-A947-70E740481C1C}">
                  <a14:useLocalDpi xmlns:a14="http://schemas.microsoft.com/office/drawing/2010/main" val="0"/>
                </a:ext>
              </a:extLst>
            </a:blip>
            <a:srcRect/>
            <a:stretch>
              <a:fillRect l="-22259" r="1" b="-62612"/>
            </a:stretch>
          </a:blipFill>
        </p:spPr>
        <p:txBody>
          <a:bodyPr lIns="432000" bIns="2340000" anchor="b"/>
          <a:lstStyle>
            <a:lvl1pPr marL="0" indent="0">
              <a:buNone/>
              <a:defRPr sz="28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US" dirty="0"/>
              <a:t>This is an example of a title placeholder that is long and needs more space in the circle.</a:t>
            </a:r>
          </a:p>
        </p:txBody>
      </p:sp>
      <p:sp>
        <p:nvSpPr>
          <p:cNvPr id="8" name="Text Placeholder 2">
            <a:extLst>
              <a:ext uri="{FF2B5EF4-FFF2-40B4-BE49-F238E27FC236}">
                <a16:creationId xmlns:a16="http://schemas.microsoft.com/office/drawing/2014/main" id="{9F0D46AF-BDF1-4576-A0A0-4F6287256C97}"/>
              </a:ext>
            </a:extLst>
          </p:cNvPr>
          <p:cNvSpPr>
            <a:spLocks noGrp="1"/>
          </p:cNvSpPr>
          <p:nvPr>
            <p:ph type="body" sz="quarter" idx="14" hasCustomPrompt="1"/>
          </p:nvPr>
        </p:nvSpPr>
        <p:spPr>
          <a:xfrm>
            <a:off x="336432" y="4553620"/>
            <a:ext cx="5278382" cy="584775"/>
          </a:xfrm>
          <a:prstGeom prst="rect">
            <a:avLst/>
          </a:prstGeom>
        </p:spPr>
        <p:txBody>
          <a:bodyPr>
            <a:spAutoFit/>
          </a:bodyPr>
          <a:lstStyle>
            <a:lvl1pPr marL="0" indent="0">
              <a:lnSpc>
                <a:spcPct val="100000"/>
              </a:lnSpc>
              <a:buNone/>
              <a:defRPr sz="1600" b="0">
                <a:solidFill>
                  <a:schemeClr val="bg1"/>
                </a:solidFill>
              </a:defRPr>
            </a:lvl1pPr>
            <a:lvl2pPr marL="457200" indent="0">
              <a:buNone/>
              <a:defRPr sz="1600" b="0">
                <a:solidFill>
                  <a:schemeClr val="bg1"/>
                </a:solidFill>
              </a:defRPr>
            </a:lvl2pPr>
            <a:lvl3pPr marL="914400" indent="0">
              <a:buNone/>
              <a:defRPr sz="16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stStyle>
          <a:p>
            <a:pPr lvl="0"/>
            <a:r>
              <a:rPr lang="en-US" dirty="0"/>
              <a:t>Subtitle placeholder. These image slides are good PowerPoint openers. Imagery helps grab people’s attention. </a:t>
            </a:r>
          </a:p>
        </p:txBody>
      </p:sp>
    </p:spTree>
    <p:extLst>
      <p:ext uri="{BB962C8B-B14F-4D97-AF65-F5344CB8AC3E}">
        <p14:creationId xmlns:p14="http://schemas.microsoft.com/office/powerpoint/2010/main" val="593537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with Paragraph">
    <p:spTree>
      <p:nvGrpSpPr>
        <p:cNvPr id="1" name=""/>
        <p:cNvGrpSpPr/>
        <p:nvPr/>
      </p:nvGrpSpPr>
      <p:grpSpPr>
        <a:xfrm>
          <a:off x="0" y="0"/>
          <a:ext cx="0" cy="0"/>
          <a:chOff x="0" y="0"/>
          <a:chExt cx="0" cy="0"/>
        </a:xfrm>
      </p:grpSpPr>
      <p:sp>
        <p:nvSpPr>
          <p:cNvPr id="11" name="Text Placeholder 11">
            <a:extLst>
              <a:ext uri="{FF2B5EF4-FFF2-40B4-BE49-F238E27FC236}">
                <a16:creationId xmlns:a16="http://schemas.microsoft.com/office/drawing/2014/main" id="{FC8C53E4-3844-44DF-B2B8-D62E8EDBEFFB}"/>
              </a:ext>
            </a:extLst>
          </p:cNvPr>
          <p:cNvSpPr>
            <a:spLocks noGrp="1"/>
          </p:cNvSpPr>
          <p:nvPr>
            <p:ph type="body" sz="quarter" idx="11" hasCustomPrompt="1"/>
          </p:nvPr>
        </p:nvSpPr>
        <p:spPr>
          <a:xfrm>
            <a:off x="0" y="0"/>
            <a:ext cx="6056348" cy="6857999"/>
          </a:xfrm>
          <a:prstGeom prst="rect">
            <a:avLst/>
          </a:prstGeom>
          <a:blipFill dpi="0" rotWithShape="1">
            <a:blip r:embed="rId2">
              <a:extLst>
                <a:ext uri="{28A0092B-C50C-407E-A947-70E740481C1C}">
                  <a14:useLocalDpi xmlns:a14="http://schemas.microsoft.com/office/drawing/2010/main" val="0"/>
                </a:ext>
              </a:extLst>
            </a:blip>
            <a:srcRect/>
            <a:stretch>
              <a:fillRect l="-33170" t="-8129" b="-9474"/>
            </a:stretch>
          </a:blipFill>
        </p:spPr>
        <p:txBody>
          <a:bodyPr lIns="432000" bIns="3528000" anchor="b"/>
          <a:lstStyle>
            <a:lvl1pPr marL="0" indent="0">
              <a:buNone/>
              <a:defRPr sz="42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NZ" dirty="0"/>
              <a:t>Title Placeholder</a:t>
            </a:r>
          </a:p>
        </p:txBody>
      </p:sp>
      <p:sp>
        <p:nvSpPr>
          <p:cNvPr id="15" name="Text Placeholder 4">
            <a:extLst>
              <a:ext uri="{FF2B5EF4-FFF2-40B4-BE49-F238E27FC236}">
                <a16:creationId xmlns:a16="http://schemas.microsoft.com/office/drawing/2014/main" id="{078E26FA-3E42-48C1-BF50-66AE6B35BE41}"/>
              </a:ext>
            </a:extLst>
          </p:cNvPr>
          <p:cNvSpPr>
            <a:spLocks noGrp="1"/>
          </p:cNvSpPr>
          <p:nvPr>
            <p:ph type="body" sz="quarter" idx="13" hasCustomPrompt="1"/>
          </p:nvPr>
        </p:nvSpPr>
        <p:spPr>
          <a:xfrm>
            <a:off x="6733110" y="2767279"/>
            <a:ext cx="4422569" cy="1323439"/>
          </a:xfrm>
          <a:prstGeom prst="rect">
            <a:avLst/>
          </a:prstGeom>
        </p:spPr>
        <p:txBody>
          <a:bodyPr anchor="ctr">
            <a:spAutoFit/>
          </a:bodyPr>
          <a:lstStyle>
            <a:lvl1pPr marL="0" indent="0">
              <a:lnSpc>
                <a:spcPct val="100000"/>
              </a:lnSpc>
              <a:buNone/>
              <a:defRPr sz="16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This is an example of a paragraph in the Ministry for the Environment’s required body copy font: Calibri. It maintains strong legibility and accessibility within a digital context. Less text in PowerPoint presentations is ideal. Keep it concise. </a:t>
            </a:r>
          </a:p>
        </p:txBody>
      </p:sp>
      <p:sp>
        <p:nvSpPr>
          <p:cNvPr id="8" name="Text Placeholder 2">
            <a:extLst>
              <a:ext uri="{FF2B5EF4-FFF2-40B4-BE49-F238E27FC236}">
                <a16:creationId xmlns:a16="http://schemas.microsoft.com/office/drawing/2014/main" id="{C2A9D9C6-0EC5-4C03-846E-0D2D026CCE6C}"/>
              </a:ext>
            </a:extLst>
          </p:cNvPr>
          <p:cNvSpPr>
            <a:spLocks noGrp="1"/>
          </p:cNvSpPr>
          <p:nvPr>
            <p:ph type="body" sz="quarter" idx="16" hasCustomPrompt="1"/>
          </p:nvPr>
        </p:nvSpPr>
        <p:spPr>
          <a:xfrm>
            <a:off x="336721" y="3428999"/>
            <a:ext cx="5278382" cy="338554"/>
          </a:xfrm>
          <a:prstGeom prst="rect">
            <a:avLst/>
          </a:prstGeom>
        </p:spPr>
        <p:txBody>
          <a:bodyPr>
            <a:spAutoFit/>
          </a:bodyPr>
          <a:lstStyle>
            <a:lvl1pPr marL="0" indent="0">
              <a:lnSpc>
                <a:spcPct val="100000"/>
              </a:lnSpc>
              <a:buNone/>
              <a:defRPr sz="1600" b="0">
                <a:solidFill>
                  <a:schemeClr val="bg1"/>
                </a:solidFill>
              </a:defRPr>
            </a:lvl1pPr>
            <a:lvl2pPr marL="457200" indent="0">
              <a:buNone/>
              <a:defRPr sz="1600" b="0">
                <a:solidFill>
                  <a:schemeClr val="bg1"/>
                </a:solidFill>
              </a:defRPr>
            </a:lvl2pPr>
            <a:lvl3pPr marL="914400" indent="0">
              <a:buNone/>
              <a:defRPr sz="16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stStyle>
          <a:p>
            <a:pPr lvl="0"/>
            <a:r>
              <a:rPr lang="en-US" dirty="0"/>
              <a:t>Subtitle placeholder.</a:t>
            </a:r>
          </a:p>
        </p:txBody>
      </p:sp>
      <p:sp>
        <p:nvSpPr>
          <p:cNvPr id="6" name="Slide Number Placeholder 2">
            <a:extLst>
              <a:ext uri="{FF2B5EF4-FFF2-40B4-BE49-F238E27FC236}">
                <a16:creationId xmlns:a16="http://schemas.microsoft.com/office/drawing/2014/main" id="{A7C35A90-7817-49D1-B821-5462FE932A37}"/>
              </a:ext>
            </a:extLst>
          </p:cNvPr>
          <p:cNvSpPr>
            <a:spLocks noGrp="1"/>
          </p:cNvSpPr>
          <p:nvPr>
            <p:ph type="sldNum" sz="quarter" idx="4"/>
          </p:nvPr>
        </p:nvSpPr>
        <p:spPr>
          <a:xfrm>
            <a:off x="9022977"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7DADD868-AA9C-43CA-A8BB-50636605038F}" type="slidenum">
              <a:rPr lang="en-NZ" smtClean="0"/>
              <a:pPr/>
              <a:t>‹#›</a:t>
            </a:fld>
            <a:endParaRPr lang="en-NZ"/>
          </a:p>
        </p:txBody>
      </p:sp>
    </p:spTree>
    <p:extLst>
      <p:ext uri="{BB962C8B-B14F-4D97-AF65-F5344CB8AC3E}">
        <p14:creationId xmlns:p14="http://schemas.microsoft.com/office/powerpoint/2010/main" val="24541589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ng Title with Paragraph">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484B064F-01F0-4F13-ACF7-21AF978632A3}"/>
              </a:ext>
            </a:extLst>
          </p:cNvPr>
          <p:cNvSpPr>
            <a:spLocks noGrp="1"/>
          </p:cNvSpPr>
          <p:nvPr>
            <p:ph type="body" sz="quarter" idx="11" hasCustomPrompt="1"/>
          </p:nvPr>
        </p:nvSpPr>
        <p:spPr>
          <a:xfrm>
            <a:off x="0" y="0"/>
            <a:ext cx="6056348" cy="6857999"/>
          </a:xfrm>
          <a:prstGeom prst="rect">
            <a:avLst/>
          </a:prstGeom>
          <a:blipFill dpi="0" rotWithShape="1">
            <a:blip r:embed="rId2">
              <a:extLst>
                <a:ext uri="{28A0092B-C50C-407E-A947-70E740481C1C}">
                  <a14:useLocalDpi xmlns:a14="http://schemas.microsoft.com/office/drawing/2010/main" val="0"/>
                </a:ext>
              </a:extLst>
            </a:blip>
            <a:srcRect/>
            <a:stretch>
              <a:fillRect l="-33170" t="-8129" b="-9474"/>
            </a:stretch>
          </a:blipFill>
        </p:spPr>
        <p:txBody>
          <a:bodyPr lIns="432000" bIns="3240000" anchor="b"/>
          <a:lstStyle>
            <a:lvl1pPr marL="0" indent="0">
              <a:buNone/>
              <a:defRPr sz="28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US" dirty="0"/>
              <a:t>This is an example of a title placeholder that is long and needs more space in the circle.</a:t>
            </a:r>
          </a:p>
        </p:txBody>
      </p:sp>
      <p:sp>
        <p:nvSpPr>
          <p:cNvPr id="13" name="Text Placeholder 4">
            <a:extLst>
              <a:ext uri="{FF2B5EF4-FFF2-40B4-BE49-F238E27FC236}">
                <a16:creationId xmlns:a16="http://schemas.microsoft.com/office/drawing/2014/main" id="{1154B4BE-79E1-4454-8CAA-FF04B0315044}"/>
              </a:ext>
            </a:extLst>
          </p:cNvPr>
          <p:cNvSpPr>
            <a:spLocks noGrp="1"/>
          </p:cNvSpPr>
          <p:nvPr>
            <p:ph type="body" sz="quarter" idx="13" hasCustomPrompt="1"/>
          </p:nvPr>
        </p:nvSpPr>
        <p:spPr>
          <a:xfrm>
            <a:off x="6733110" y="2767557"/>
            <a:ext cx="4422569" cy="1323439"/>
          </a:xfrm>
          <a:prstGeom prst="rect">
            <a:avLst/>
          </a:prstGeom>
        </p:spPr>
        <p:txBody>
          <a:bodyPr anchor="ctr">
            <a:spAutoFit/>
          </a:bodyPr>
          <a:lstStyle>
            <a:lvl1pPr marL="0" indent="0">
              <a:lnSpc>
                <a:spcPct val="100000"/>
              </a:lnSpc>
              <a:buNone/>
              <a:defRPr sz="16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This is an example of a paragraph in the Ministry for the Environment’s required body copy font: Calibri. It maintains strong legibility and accessibility within a digital context. Less text in PowerPoint presentations is ideal. Keep it concise. </a:t>
            </a:r>
          </a:p>
        </p:txBody>
      </p:sp>
      <p:sp>
        <p:nvSpPr>
          <p:cNvPr id="12" name="Text Placeholder 2">
            <a:extLst>
              <a:ext uri="{FF2B5EF4-FFF2-40B4-BE49-F238E27FC236}">
                <a16:creationId xmlns:a16="http://schemas.microsoft.com/office/drawing/2014/main" id="{E81CD5C9-22C2-43DA-ABBD-3681A472F98A}"/>
              </a:ext>
            </a:extLst>
          </p:cNvPr>
          <p:cNvSpPr>
            <a:spLocks noGrp="1"/>
          </p:cNvSpPr>
          <p:nvPr>
            <p:ph type="body" sz="quarter" idx="16" hasCustomPrompt="1"/>
          </p:nvPr>
        </p:nvSpPr>
        <p:spPr>
          <a:xfrm>
            <a:off x="347232" y="3752442"/>
            <a:ext cx="5278382" cy="338554"/>
          </a:xfrm>
          <a:prstGeom prst="rect">
            <a:avLst/>
          </a:prstGeom>
        </p:spPr>
        <p:txBody>
          <a:bodyPr>
            <a:spAutoFit/>
          </a:bodyPr>
          <a:lstStyle>
            <a:lvl1pPr marL="0" indent="0">
              <a:lnSpc>
                <a:spcPct val="100000"/>
              </a:lnSpc>
              <a:buNone/>
              <a:defRPr sz="1600" b="0">
                <a:solidFill>
                  <a:schemeClr val="bg1"/>
                </a:solidFill>
              </a:defRPr>
            </a:lvl1pPr>
            <a:lvl2pPr marL="457200" indent="0">
              <a:buNone/>
              <a:defRPr sz="1600" b="0">
                <a:solidFill>
                  <a:schemeClr val="bg1"/>
                </a:solidFill>
              </a:defRPr>
            </a:lvl2pPr>
            <a:lvl3pPr marL="914400" indent="0">
              <a:buNone/>
              <a:defRPr sz="16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stStyle>
          <a:p>
            <a:pPr lvl="0"/>
            <a:r>
              <a:rPr lang="en-US" dirty="0"/>
              <a:t>Subtitle placeholder.</a:t>
            </a:r>
          </a:p>
        </p:txBody>
      </p:sp>
      <p:sp>
        <p:nvSpPr>
          <p:cNvPr id="6" name="Slide Number Placeholder 2">
            <a:extLst>
              <a:ext uri="{FF2B5EF4-FFF2-40B4-BE49-F238E27FC236}">
                <a16:creationId xmlns:a16="http://schemas.microsoft.com/office/drawing/2014/main" id="{5001C834-50CD-45E3-B2D1-D0CCAFE0B548}"/>
              </a:ext>
            </a:extLst>
          </p:cNvPr>
          <p:cNvSpPr>
            <a:spLocks noGrp="1"/>
          </p:cNvSpPr>
          <p:nvPr>
            <p:ph type="sldNum" sz="quarter" idx="4"/>
          </p:nvPr>
        </p:nvSpPr>
        <p:spPr>
          <a:xfrm>
            <a:off x="9022977"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7DADD868-AA9C-43CA-A8BB-50636605038F}" type="slidenum">
              <a:rPr lang="en-NZ" smtClean="0"/>
              <a:pPr/>
              <a:t>‹#›</a:t>
            </a:fld>
            <a:endParaRPr lang="en-NZ"/>
          </a:p>
        </p:txBody>
      </p:sp>
    </p:spTree>
    <p:extLst>
      <p:ext uri="{BB962C8B-B14F-4D97-AF65-F5344CB8AC3E}">
        <p14:creationId xmlns:p14="http://schemas.microsoft.com/office/powerpoint/2010/main" val="3545527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een Key Point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B750397C-60FD-4E19-86C2-A4C96ADC301E}"/>
              </a:ext>
            </a:extLst>
          </p:cNvPr>
          <p:cNvSpPr>
            <a:spLocks noGrp="1"/>
          </p:cNvSpPr>
          <p:nvPr>
            <p:ph type="body" sz="quarter" idx="14" hasCustomPrompt="1"/>
          </p:nvPr>
        </p:nvSpPr>
        <p:spPr>
          <a:xfrm>
            <a:off x="6734175" y="2639934"/>
            <a:ext cx="4213687" cy="1295868"/>
          </a:xfrm>
          <a:prstGeom prst="rect">
            <a:avLst/>
          </a:prstGeom>
        </p:spPr>
        <p:txBody>
          <a:bodyPr wrap="square" anchor="ctr">
            <a:spAutoFit/>
          </a:bodyPr>
          <a:lstStyle>
            <a:lvl1pPr marL="0" indent="0">
              <a:lnSpc>
                <a:spcPct val="150000"/>
              </a:lnSpc>
              <a:buNone/>
              <a:defRPr sz="1800" b="1">
                <a:solidFill>
                  <a:srgbClr val="1B556B"/>
                </a:solidFill>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This is a key point placeholder. You could list bullet points here for emphasis or put </a:t>
            </a:r>
            <a:br>
              <a:rPr lang="en-US" dirty="0"/>
            </a:br>
            <a:r>
              <a:rPr lang="en-US" dirty="0"/>
              <a:t>a sentence. This is good for introductions. </a:t>
            </a:r>
          </a:p>
        </p:txBody>
      </p:sp>
      <p:sp>
        <p:nvSpPr>
          <p:cNvPr id="7" name="Text Placeholder 11">
            <a:extLst>
              <a:ext uri="{FF2B5EF4-FFF2-40B4-BE49-F238E27FC236}">
                <a16:creationId xmlns:a16="http://schemas.microsoft.com/office/drawing/2014/main" id="{DFCAC31A-067C-4D75-AAEB-B72CE8FE0774}"/>
              </a:ext>
            </a:extLst>
          </p:cNvPr>
          <p:cNvSpPr>
            <a:spLocks noGrp="1"/>
          </p:cNvSpPr>
          <p:nvPr>
            <p:ph type="body" sz="quarter" idx="11" hasCustomPrompt="1"/>
          </p:nvPr>
        </p:nvSpPr>
        <p:spPr>
          <a:xfrm>
            <a:off x="0" y="0"/>
            <a:ext cx="6056348" cy="6857999"/>
          </a:xfrm>
          <a:prstGeom prst="rect">
            <a:avLst/>
          </a:prstGeom>
          <a:blipFill dpi="0" rotWithShape="1">
            <a:blip r:embed="rId2">
              <a:extLst>
                <a:ext uri="{28A0092B-C50C-407E-A947-70E740481C1C}">
                  <a14:useLocalDpi xmlns:a14="http://schemas.microsoft.com/office/drawing/2010/main" val="0"/>
                </a:ext>
              </a:extLst>
            </a:blip>
            <a:srcRect/>
            <a:stretch>
              <a:fillRect l="-33170" t="-8129" b="-9474"/>
            </a:stretch>
          </a:blipFill>
        </p:spPr>
        <p:txBody>
          <a:bodyPr lIns="432000" bIns="3528000" anchor="b"/>
          <a:lstStyle>
            <a:lvl1pPr marL="0" indent="0">
              <a:buNone/>
              <a:defRPr sz="42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NZ" dirty="0"/>
              <a:t>Title Placeholder</a:t>
            </a:r>
          </a:p>
        </p:txBody>
      </p:sp>
      <p:sp>
        <p:nvSpPr>
          <p:cNvPr id="9" name="Text Placeholder 2">
            <a:extLst>
              <a:ext uri="{FF2B5EF4-FFF2-40B4-BE49-F238E27FC236}">
                <a16:creationId xmlns:a16="http://schemas.microsoft.com/office/drawing/2014/main" id="{9C8D61CA-1949-4B45-A2FE-408144A2C39D}"/>
              </a:ext>
            </a:extLst>
          </p:cNvPr>
          <p:cNvSpPr>
            <a:spLocks noGrp="1"/>
          </p:cNvSpPr>
          <p:nvPr>
            <p:ph type="body" sz="quarter" idx="16" hasCustomPrompt="1"/>
          </p:nvPr>
        </p:nvSpPr>
        <p:spPr>
          <a:xfrm>
            <a:off x="347232" y="3428999"/>
            <a:ext cx="5278382" cy="338554"/>
          </a:xfrm>
          <a:prstGeom prst="rect">
            <a:avLst/>
          </a:prstGeom>
        </p:spPr>
        <p:txBody>
          <a:bodyPr>
            <a:spAutoFit/>
          </a:bodyPr>
          <a:lstStyle>
            <a:lvl1pPr marL="0" indent="0">
              <a:lnSpc>
                <a:spcPct val="100000"/>
              </a:lnSpc>
              <a:buNone/>
              <a:defRPr sz="1600" b="0">
                <a:solidFill>
                  <a:schemeClr val="bg1"/>
                </a:solidFill>
              </a:defRPr>
            </a:lvl1pPr>
            <a:lvl2pPr marL="457200" indent="0">
              <a:buNone/>
              <a:defRPr sz="1600" b="0">
                <a:solidFill>
                  <a:schemeClr val="bg1"/>
                </a:solidFill>
              </a:defRPr>
            </a:lvl2pPr>
            <a:lvl3pPr marL="914400" indent="0">
              <a:buNone/>
              <a:defRPr sz="16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stStyle>
          <a:p>
            <a:pPr lvl="0"/>
            <a:r>
              <a:rPr lang="en-US" dirty="0"/>
              <a:t>Subtitle placeholder.</a:t>
            </a:r>
          </a:p>
        </p:txBody>
      </p:sp>
      <p:sp>
        <p:nvSpPr>
          <p:cNvPr id="6" name="Slide Number Placeholder 2">
            <a:extLst>
              <a:ext uri="{FF2B5EF4-FFF2-40B4-BE49-F238E27FC236}">
                <a16:creationId xmlns:a16="http://schemas.microsoft.com/office/drawing/2014/main" id="{D7446483-AC34-40C4-9D23-45370427E534}"/>
              </a:ext>
            </a:extLst>
          </p:cNvPr>
          <p:cNvSpPr>
            <a:spLocks noGrp="1"/>
          </p:cNvSpPr>
          <p:nvPr>
            <p:ph type="sldNum" sz="quarter" idx="4"/>
          </p:nvPr>
        </p:nvSpPr>
        <p:spPr>
          <a:xfrm>
            <a:off x="9022977"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7DADD868-AA9C-43CA-A8BB-50636605038F}" type="slidenum">
              <a:rPr lang="en-NZ" smtClean="0"/>
              <a:pPr/>
              <a:t>‹#›</a:t>
            </a:fld>
            <a:endParaRPr lang="en-NZ"/>
          </a:p>
        </p:txBody>
      </p:sp>
    </p:spTree>
    <p:extLst>
      <p:ext uri="{BB962C8B-B14F-4D97-AF65-F5344CB8AC3E}">
        <p14:creationId xmlns:p14="http://schemas.microsoft.com/office/powerpoint/2010/main" val="23099008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atai/Questi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282660B-BF3D-405A-988B-14B8A7BBE8C0}"/>
              </a:ext>
            </a:extLst>
          </p:cNvPr>
          <p:cNvSpPr>
            <a:spLocks noGrp="1"/>
          </p:cNvSpPr>
          <p:nvPr>
            <p:ph type="pic" sz="quarter" idx="10" hasCustomPrompt="1"/>
          </p:nvPr>
        </p:nvSpPr>
        <p:spPr>
          <a:xfrm>
            <a:off x="0" y="0"/>
            <a:ext cx="12192000" cy="6858000"/>
          </a:xfrm>
          <a:prstGeom prst="rect">
            <a:avLst/>
          </a:prstGeom>
        </p:spPr>
        <p:txBody>
          <a:bodyPr/>
          <a:lstStyle>
            <a:lvl1pPr marL="0" indent="0" algn="r">
              <a:buNone/>
              <a:defRPr/>
            </a:lvl1pPr>
          </a:lstStyle>
          <a:p>
            <a:r>
              <a:rPr lang="en-US" dirty="0"/>
              <a:t>Insert an image by clicking the icon</a:t>
            </a:r>
          </a:p>
        </p:txBody>
      </p:sp>
      <p:sp>
        <p:nvSpPr>
          <p:cNvPr id="6" name="Text Placeholder 11">
            <a:extLst>
              <a:ext uri="{FF2B5EF4-FFF2-40B4-BE49-F238E27FC236}">
                <a16:creationId xmlns:a16="http://schemas.microsoft.com/office/drawing/2014/main" id="{D00D0E18-72D1-427A-A178-769A9E855BDF}"/>
              </a:ext>
            </a:extLst>
          </p:cNvPr>
          <p:cNvSpPr>
            <a:spLocks noGrp="1"/>
          </p:cNvSpPr>
          <p:nvPr>
            <p:ph type="body" sz="quarter" idx="11" hasCustomPrompt="1"/>
          </p:nvPr>
        </p:nvSpPr>
        <p:spPr>
          <a:xfrm>
            <a:off x="0" y="0"/>
            <a:ext cx="6056348" cy="6857999"/>
          </a:xfrm>
          <a:prstGeom prst="rect">
            <a:avLst/>
          </a:prstGeom>
          <a:blipFill>
            <a:blip r:embed="rId2">
              <a:extLst>
                <a:ext uri="{28A0092B-C50C-407E-A947-70E740481C1C}">
                  <a14:useLocalDpi xmlns:a14="http://schemas.microsoft.com/office/drawing/2010/main" val="0"/>
                </a:ext>
              </a:extLst>
            </a:blip>
            <a:stretch>
              <a:fillRect/>
            </a:stretch>
          </a:blipFill>
        </p:spPr>
        <p:txBody>
          <a:bodyPr lIns="432000" tIns="0" bIns="0" anchor="ctr"/>
          <a:lstStyle>
            <a:lvl1pPr marL="0" indent="0">
              <a:buNone/>
              <a:defRPr sz="42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r>
              <a:rPr lang="en-NZ" sz="4200" b="1" dirty="0" err="1">
                <a:solidFill>
                  <a:schemeClr val="bg1"/>
                </a:solidFill>
                <a:latin typeface="Georgia" panose="02040502050405020303" pitchFamily="18" charset="0"/>
              </a:rPr>
              <a:t>Pātai</a:t>
            </a:r>
            <a:r>
              <a:rPr lang="en-NZ" sz="4200" b="1" dirty="0">
                <a:solidFill>
                  <a:schemeClr val="bg1"/>
                </a:solidFill>
                <a:latin typeface="Georgia" panose="02040502050405020303" pitchFamily="18" charset="0"/>
              </a:rPr>
              <a:t> | Questions?</a:t>
            </a:r>
          </a:p>
        </p:txBody>
      </p:sp>
    </p:spTree>
    <p:extLst>
      <p:ext uri="{BB962C8B-B14F-4D97-AF65-F5344CB8AC3E}">
        <p14:creationId xmlns:p14="http://schemas.microsoft.com/office/powerpoint/2010/main" val="18553575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tai/Question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FD30975-7DC4-43A8-8F27-7D26C24A65E2}"/>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Insert an image by clicking the icon</a:t>
            </a:r>
          </a:p>
        </p:txBody>
      </p:sp>
      <p:sp>
        <p:nvSpPr>
          <p:cNvPr id="4" name="TextBox 3">
            <a:extLst>
              <a:ext uri="{FF2B5EF4-FFF2-40B4-BE49-F238E27FC236}">
                <a16:creationId xmlns:a16="http://schemas.microsoft.com/office/drawing/2014/main" id="{3889B822-B3F4-4D07-9EA8-9CEE946B05C0}"/>
              </a:ext>
            </a:extLst>
          </p:cNvPr>
          <p:cNvSpPr txBox="1"/>
          <p:nvPr userDrawn="1"/>
        </p:nvSpPr>
        <p:spPr>
          <a:xfrm>
            <a:off x="6869808" y="3059668"/>
            <a:ext cx="5976762" cy="738664"/>
          </a:xfrm>
          <a:prstGeom prst="rect">
            <a:avLst/>
          </a:prstGeom>
          <a:noFill/>
        </p:spPr>
        <p:txBody>
          <a:bodyPr wrap="square">
            <a:spAutoFit/>
          </a:bodyPr>
          <a:lstStyle/>
          <a:p>
            <a:r>
              <a:rPr lang="en-NZ" sz="4200" b="1" dirty="0" err="1">
                <a:solidFill>
                  <a:schemeClr val="bg1"/>
                </a:solidFill>
                <a:latin typeface="Georgia" panose="02040502050405020303" pitchFamily="18" charset="0"/>
              </a:rPr>
              <a:t>Pātai</a:t>
            </a:r>
            <a:r>
              <a:rPr lang="en-NZ" sz="4200" b="1" dirty="0">
                <a:solidFill>
                  <a:schemeClr val="bg1"/>
                </a:solidFill>
                <a:latin typeface="Georgia" panose="02040502050405020303" pitchFamily="18" charset="0"/>
              </a:rPr>
              <a:t> | Questions?</a:t>
            </a:r>
          </a:p>
        </p:txBody>
      </p:sp>
      <p:sp>
        <p:nvSpPr>
          <p:cNvPr id="7" name="Text Placeholder 11">
            <a:extLst>
              <a:ext uri="{FF2B5EF4-FFF2-40B4-BE49-F238E27FC236}">
                <a16:creationId xmlns:a16="http://schemas.microsoft.com/office/drawing/2014/main" id="{D4EEF14E-C356-46FB-81EC-0E7A893DDD9E}"/>
              </a:ext>
            </a:extLst>
          </p:cNvPr>
          <p:cNvSpPr>
            <a:spLocks noGrp="1"/>
          </p:cNvSpPr>
          <p:nvPr>
            <p:ph type="body" sz="quarter" idx="11" hasCustomPrompt="1"/>
          </p:nvPr>
        </p:nvSpPr>
        <p:spPr>
          <a:xfrm>
            <a:off x="6135652" y="0"/>
            <a:ext cx="6056348" cy="6857999"/>
          </a:xfrm>
          <a:prstGeom prst="rect">
            <a:avLst/>
          </a:prstGeom>
          <a:blipFill>
            <a:blip r:embed="rId2">
              <a:extLst>
                <a:ext uri="{28A0092B-C50C-407E-A947-70E740481C1C}">
                  <a14:useLocalDpi xmlns:a14="http://schemas.microsoft.com/office/drawing/2010/main" val="0"/>
                </a:ext>
              </a:extLst>
            </a:blip>
            <a:stretch>
              <a:fillRect/>
            </a:stretch>
          </a:blipFill>
        </p:spPr>
        <p:txBody>
          <a:bodyPr lIns="720000" tIns="0" rIns="72000" bIns="0" anchor="ctr"/>
          <a:lstStyle>
            <a:lvl1pPr marL="0" indent="0">
              <a:buNone/>
              <a:defRPr sz="42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r>
              <a:rPr lang="en-NZ" sz="4200" b="1" dirty="0" err="1">
                <a:solidFill>
                  <a:schemeClr val="bg1"/>
                </a:solidFill>
                <a:latin typeface="Georgia" panose="02040502050405020303" pitchFamily="18" charset="0"/>
              </a:rPr>
              <a:t>Pātai</a:t>
            </a:r>
            <a:r>
              <a:rPr lang="en-NZ" sz="4200" b="1" dirty="0">
                <a:solidFill>
                  <a:schemeClr val="bg1"/>
                </a:solidFill>
                <a:latin typeface="Georgia" panose="02040502050405020303" pitchFamily="18" charset="0"/>
              </a:rPr>
              <a:t> | Questions?</a:t>
            </a:r>
          </a:p>
        </p:txBody>
      </p:sp>
    </p:spTree>
    <p:extLst>
      <p:ext uri="{BB962C8B-B14F-4D97-AF65-F5344CB8AC3E}">
        <p14:creationId xmlns:p14="http://schemas.microsoft.com/office/powerpoint/2010/main" val="14326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ddleboar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803E71-75BF-4394-8DA5-8302051B5F0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0"/>
            <a:ext cx="12191998" cy="6858000"/>
          </a:xfrm>
          <a:prstGeom prst="rect">
            <a:avLst/>
          </a:prstGeom>
        </p:spPr>
      </p:pic>
      <p:sp>
        <p:nvSpPr>
          <p:cNvPr id="15" name="Text Placeholder 11">
            <a:extLst>
              <a:ext uri="{FF2B5EF4-FFF2-40B4-BE49-F238E27FC236}">
                <a16:creationId xmlns:a16="http://schemas.microsoft.com/office/drawing/2014/main" id="{2C1B1F12-180C-4A61-9B31-9564B975CD83}"/>
              </a:ext>
            </a:extLst>
          </p:cNvPr>
          <p:cNvSpPr>
            <a:spLocks noGrp="1"/>
          </p:cNvSpPr>
          <p:nvPr>
            <p:ph type="body" sz="quarter" idx="11" hasCustomPrompt="1"/>
          </p:nvPr>
        </p:nvSpPr>
        <p:spPr>
          <a:xfrm>
            <a:off x="0" y="0"/>
            <a:ext cx="6493259" cy="5272081"/>
          </a:xfrm>
          <a:prstGeom prst="rect">
            <a:avLst/>
          </a:prstGeom>
          <a:blipFill dpi="0" rotWithShape="1">
            <a:blip r:embed="rId3">
              <a:alphaModFix amt="95000"/>
              <a:extLst>
                <a:ext uri="{28A0092B-C50C-407E-A947-70E740481C1C}">
                  <a14:useLocalDpi xmlns:a14="http://schemas.microsoft.com/office/drawing/2010/main" val="0"/>
                </a:ext>
              </a:extLst>
            </a:blip>
            <a:srcRect/>
            <a:stretch>
              <a:fillRect l="-24209" t="-52981" r="1" b="1"/>
            </a:stretch>
          </a:blipFill>
          <a:ln>
            <a:noFill/>
          </a:ln>
        </p:spPr>
        <p:txBody>
          <a:bodyPr lIns="432000" bIns="3528000" anchor="b"/>
          <a:lstStyle>
            <a:lvl1pPr marL="0" indent="0">
              <a:buNone/>
              <a:defRPr sz="42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NZ" dirty="0"/>
              <a:t>Title placeholder</a:t>
            </a:r>
          </a:p>
        </p:txBody>
      </p:sp>
      <p:sp>
        <p:nvSpPr>
          <p:cNvPr id="11" name="Text Placeholder 2">
            <a:extLst>
              <a:ext uri="{FF2B5EF4-FFF2-40B4-BE49-F238E27FC236}">
                <a16:creationId xmlns:a16="http://schemas.microsoft.com/office/drawing/2014/main" id="{EAAA0277-C081-494A-AE59-E26769E3F16C}"/>
              </a:ext>
            </a:extLst>
          </p:cNvPr>
          <p:cNvSpPr>
            <a:spLocks noGrp="1"/>
          </p:cNvSpPr>
          <p:nvPr>
            <p:ph type="body" sz="quarter" idx="13" hasCustomPrompt="1"/>
          </p:nvPr>
        </p:nvSpPr>
        <p:spPr>
          <a:xfrm>
            <a:off x="325821" y="1858841"/>
            <a:ext cx="5436748" cy="584775"/>
          </a:xfrm>
          <a:prstGeom prst="rect">
            <a:avLst/>
          </a:prstGeom>
        </p:spPr>
        <p:txBody>
          <a:bodyPr wrap="square">
            <a:spAutoFit/>
          </a:bodyPr>
          <a:lstStyle>
            <a:lvl1pPr marL="0" indent="0">
              <a:lnSpc>
                <a:spcPct val="100000"/>
              </a:lnSpc>
              <a:buNone/>
              <a:defRPr sz="1600" b="0">
                <a:solidFill>
                  <a:schemeClr val="bg1"/>
                </a:solidFill>
              </a:defRPr>
            </a:lvl1pPr>
            <a:lvl2pPr marL="457200" indent="0">
              <a:buNone/>
              <a:defRPr sz="1600" b="0">
                <a:solidFill>
                  <a:schemeClr val="bg1"/>
                </a:solidFill>
              </a:defRPr>
            </a:lvl2pPr>
            <a:lvl3pPr marL="914400" indent="0">
              <a:buNone/>
              <a:defRPr sz="16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stStyle>
          <a:p>
            <a:pPr lvl="0"/>
            <a:r>
              <a:rPr lang="en-US" dirty="0"/>
              <a:t>Subtitle placeholder. These image slides are good PowerPoint openers. Imagery helps grab people’s attention. </a:t>
            </a:r>
          </a:p>
        </p:txBody>
      </p:sp>
    </p:spTree>
    <p:extLst>
      <p:ext uri="{BB962C8B-B14F-4D97-AF65-F5344CB8AC3E}">
        <p14:creationId xmlns:p14="http://schemas.microsoft.com/office/powerpoint/2010/main" val="25587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ui)">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CD8DDB4-B24B-462A-B2BA-EA841C5EF5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3995762" cy="6858000"/>
          </a:xfrm>
          <a:prstGeom prst="rect">
            <a:avLst/>
          </a:prstGeom>
        </p:spPr>
      </p:pic>
      <p:pic>
        <p:nvPicPr>
          <p:cNvPr id="7" name="Picture 6">
            <a:extLst>
              <a:ext uri="{FF2B5EF4-FFF2-40B4-BE49-F238E27FC236}">
                <a16:creationId xmlns:a16="http://schemas.microsoft.com/office/drawing/2014/main" id="{80A97EBA-4D83-4255-8AFA-F60A34259E7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995762" y="0"/>
            <a:ext cx="8196238" cy="6872990"/>
          </a:xfrm>
          <a:prstGeom prst="rect">
            <a:avLst/>
          </a:prstGeom>
        </p:spPr>
      </p:pic>
      <p:sp>
        <p:nvSpPr>
          <p:cNvPr id="9" name="Text Placeholder 11">
            <a:extLst>
              <a:ext uri="{FF2B5EF4-FFF2-40B4-BE49-F238E27FC236}">
                <a16:creationId xmlns:a16="http://schemas.microsoft.com/office/drawing/2014/main" id="{32752B01-DF45-4A71-A3B3-2E95C22AA54E}"/>
              </a:ext>
            </a:extLst>
          </p:cNvPr>
          <p:cNvSpPr>
            <a:spLocks noGrp="1"/>
          </p:cNvSpPr>
          <p:nvPr>
            <p:ph type="body" sz="quarter" idx="11" hasCustomPrompt="1"/>
          </p:nvPr>
        </p:nvSpPr>
        <p:spPr>
          <a:xfrm>
            <a:off x="0" y="0"/>
            <a:ext cx="6056348" cy="6857999"/>
          </a:xfrm>
          <a:prstGeom prst="rect">
            <a:avLst/>
          </a:prstGeom>
          <a:blipFill dpi="0" rotWithShape="1">
            <a:blip r:embed="rId4">
              <a:extLst>
                <a:ext uri="{28A0092B-C50C-407E-A947-70E740481C1C}">
                  <a14:useLocalDpi xmlns:a14="http://schemas.microsoft.com/office/drawing/2010/main" val="0"/>
                </a:ext>
              </a:extLst>
            </a:blip>
            <a:srcRect/>
            <a:stretch>
              <a:fillRect l="-33170" t="-8129" b="-9474"/>
            </a:stretch>
          </a:blipFill>
        </p:spPr>
        <p:txBody>
          <a:bodyPr lIns="432000" bIns="3528000" anchor="b"/>
          <a:lstStyle>
            <a:lvl1pPr marL="0" indent="0">
              <a:buNone/>
              <a:defRPr sz="42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NZ" dirty="0"/>
              <a:t>Title Placeholder</a:t>
            </a:r>
          </a:p>
        </p:txBody>
      </p:sp>
      <p:sp>
        <p:nvSpPr>
          <p:cNvPr id="10" name="Text Placeholder 2">
            <a:extLst>
              <a:ext uri="{FF2B5EF4-FFF2-40B4-BE49-F238E27FC236}">
                <a16:creationId xmlns:a16="http://schemas.microsoft.com/office/drawing/2014/main" id="{F7295DE3-45DB-46F7-96E3-2BF5E895BE71}"/>
              </a:ext>
            </a:extLst>
          </p:cNvPr>
          <p:cNvSpPr>
            <a:spLocks noGrp="1"/>
          </p:cNvSpPr>
          <p:nvPr>
            <p:ph type="body" sz="quarter" idx="14" hasCustomPrompt="1"/>
          </p:nvPr>
        </p:nvSpPr>
        <p:spPr>
          <a:xfrm>
            <a:off x="337047" y="3421505"/>
            <a:ext cx="5278382" cy="584775"/>
          </a:xfrm>
          <a:prstGeom prst="rect">
            <a:avLst/>
          </a:prstGeom>
        </p:spPr>
        <p:txBody>
          <a:bodyPr>
            <a:spAutoFit/>
          </a:bodyPr>
          <a:lstStyle>
            <a:lvl1pPr marL="0" indent="0">
              <a:lnSpc>
                <a:spcPct val="100000"/>
              </a:lnSpc>
              <a:buNone/>
              <a:defRPr sz="1600" b="0">
                <a:solidFill>
                  <a:schemeClr val="bg1"/>
                </a:solidFill>
              </a:defRPr>
            </a:lvl1pPr>
            <a:lvl2pPr marL="457200" indent="0">
              <a:buNone/>
              <a:defRPr sz="1600" b="0">
                <a:solidFill>
                  <a:schemeClr val="bg1"/>
                </a:solidFill>
              </a:defRPr>
            </a:lvl2pPr>
            <a:lvl3pPr marL="914400" indent="0">
              <a:buNone/>
              <a:defRPr sz="16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stStyle>
          <a:p>
            <a:pPr lvl="0"/>
            <a:r>
              <a:rPr lang="en-US" dirty="0"/>
              <a:t>Subtitle placeholder. These image slides are good PowerPoint openers. Imagery helps grab people’s attention. </a:t>
            </a:r>
          </a:p>
        </p:txBody>
      </p:sp>
    </p:spTree>
    <p:extLst>
      <p:ext uri="{BB962C8B-B14F-4D97-AF65-F5344CB8AC3E}">
        <p14:creationId xmlns:p14="http://schemas.microsoft.com/office/powerpoint/2010/main" val="265854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Boatsheds)">
    <p:spTree>
      <p:nvGrpSpPr>
        <p:cNvPr id="1" name=""/>
        <p:cNvGrpSpPr/>
        <p:nvPr/>
      </p:nvGrpSpPr>
      <p:grpSpPr>
        <a:xfrm>
          <a:off x="0" y="0"/>
          <a:ext cx="0" cy="0"/>
          <a:chOff x="0" y="0"/>
          <a:chExt cx="0" cy="0"/>
        </a:xfrm>
      </p:grpSpPr>
      <p:pic>
        <p:nvPicPr>
          <p:cNvPr id="2" name="Picture 1" descr="A picture containing building&#10;&#10;Description automatically generated">
            <a:extLst>
              <a:ext uri="{FF2B5EF4-FFF2-40B4-BE49-F238E27FC236}">
                <a16:creationId xmlns:a16="http://schemas.microsoft.com/office/drawing/2014/main" id="{2CA765BA-213E-4EED-8D67-A82078E9AC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2" y="0"/>
            <a:ext cx="12192002" cy="6858000"/>
          </a:xfrm>
          <a:prstGeom prst="rect">
            <a:avLst/>
          </a:prstGeom>
        </p:spPr>
      </p:pic>
      <p:sp>
        <p:nvSpPr>
          <p:cNvPr id="9" name="Text Placeholder 11">
            <a:extLst>
              <a:ext uri="{FF2B5EF4-FFF2-40B4-BE49-F238E27FC236}">
                <a16:creationId xmlns:a16="http://schemas.microsoft.com/office/drawing/2014/main" id="{32752B01-DF45-4A71-A3B3-2E95C22AA54E}"/>
              </a:ext>
            </a:extLst>
          </p:cNvPr>
          <p:cNvSpPr>
            <a:spLocks noGrp="1"/>
          </p:cNvSpPr>
          <p:nvPr>
            <p:ph type="body" sz="quarter" idx="11" hasCustomPrompt="1"/>
          </p:nvPr>
        </p:nvSpPr>
        <p:spPr>
          <a:xfrm>
            <a:off x="-2" y="1898192"/>
            <a:ext cx="6596849" cy="4959808"/>
          </a:xfrm>
          <a:prstGeom prst="rect">
            <a:avLst/>
          </a:prstGeom>
          <a:blipFill dpi="0" rotWithShape="1">
            <a:blip r:embed="rId3">
              <a:extLst>
                <a:ext uri="{28A0092B-C50C-407E-A947-70E740481C1C}">
                  <a14:useLocalDpi xmlns:a14="http://schemas.microsoft.com/office/drawing/2010/main" val="0"/>
                </a:ext>
              </a:extLst>
            </a:blip>
            <a:srcRect/>
            <a:stretch>
              <a:fillRect l="-22257" r="-2" b="-62612"/>
            </a:stretch>
          </a:blipFill>
        </p:spPr>
        <p:txBody>
          <a:bodyPr lIns="432000" bIns="2232000" anchor="b"/>
          <a:lstStyle>
            <a:lvl1pPr marL="0" indent="0">
              <a:buNone/>
              <a:defRPr sz="42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NZ" dirty="0"/>
              <a:t>Title Placeholder</a:t>
            </a:r>
          </a:p>
        </p:txBody>
      </p:sp>
      <p:sp>
        <p:nvSpPr>
          <p:cNvPr id="8" name="Text Placeholder 2">
            <a:extLst>
              <a:ext uri="{FF2B5EF4-FFF2-40B4-BE49-F238E27FC236}">
                <a16:creationId xmlns:a16="http://schemas.microsoft.com/office/drawing/2014/main" id="{C4892BBE-044E-4586-A70C-D6693084B8A6}"/>
              </a:ext>
            </a:extLst>
          </p:cNvPr>
          <p:cNvSpPr>
            <a:spLocks noGrp="1"/>
          </p:cNvSpPr>
          <p:nvPr>
            <p:ph type="body" sz="quarter" idx="13" hasCustomPrompt="1"/>
          </p:nvPr>
        </p:nvSpPr>
        <p:spPr>
          <a:xfrm>
            <a:off x="326532" y="4660098"/>
            <a:ext cx="5278382" cy="584775"/>
          </a:xfrm>
          <a:prstGeom prst="rect">
            <a:avLst/>
          </a:prstGeom>
        </p:spPr>
        <p:txBody>
          <a:bodyPr>
            <a:spAutoFit/>
          </a:bodyPr>
          <a:lstStyle>
            <a:lvl1pPr marL="0" indent="0">
              <a:lnSpc>
                <a:spcPct val="100000"/>
              </a:lnSpc>
              <a:buNone/>
              <a:defRPr sz="1600" b="0">
                <a:solidFill>
                  <a:schemeClr val="bg1"/>
                </a:solidFill>
              </a:defRPr>
            </a:lvl1pPr>
            <a:lvl2pPr marL="457200" indent="0">
              <a:buNone/>
              <a:defRPr sz="1600" b="0">
                <a:solidFill>
                  <a:schemeClr val="bg1"/>
                </a:solidFill>
              </a:defRPr>
            </a:lvl2pPr>
            <a:lvl3pPr marL="914400" indent="0">
              <a:buNone/>
              <a:defRPr sz="16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stStyle>
          <a:p>
            <a:pPr lvl="0"/>
            <a:r>
              <a:rPr lang="en-US" dirty="0"/>
              <a:t>Subtitle placeholder. These image slides are good PowerPoint openers. Imagery helps grab people’s attention. </a:t>
            </a:r>
          </a:p>
        </p:txBody>
      </p:sp>
    </p:spTree>
    <p:extLst>
      <p:ext uri="{BB962C8B-B14F-4D97-AF65-F5344CB8AC3E}">
        <p14:creationId xmlns:p14="http://schemas.microsoft.com/office/powerpoint/2010/main" val="139987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er Title (Hill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1D9B68-19D1-487A-A3CC-0F48DECC3B5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6872990"/>
          </a:xfrm>
          <a:prstGeom prst="rect">
            <a:avLst/>
          </a:prstGeom>
        </p:spPr>
      </p:pic>
      <p:sp>
        <p:nvSpPr>
          <p:cNvPr id="8" name="Text Placeholder 11">
            <a:extLst>
              <a:ext uri="{FF2B5EF4-FFF2-40B4-BE49-F238E27FC236}">
                <a16:creationId xmlns:a16="http://schemas.microsoft.com/office/drawing/2014/main" id="{38C72E9F-1031-41D5-A7C9-5DDC2CAAD77B}"/>
              </a:ext>
            </a:extLst>
          </p:cNvPr>
          <p:cNvSpPr>
            <a:spLocks noGrp="1"/>
          </p:cNvSpPr>
          <p:nvPr>
            <p:ph type="body" sz="quarter" idx="11" hasCustomPrompt="1"/>
          </p:nvPr>
        </p:nvSpPr>
        <p:spPr>
          <a:xfrm>
            <a:off x="0" y="0"/>
            <a:ext cx="6493259" cy="5272081"/>
          </a:xfrm>
          <a:prstGeom prst="rect">
            <a:avLst/>
          </a:prstGeom>
          <a:blipFill dpi="0" rotWithShape="1">
            <a:blip r:embed="rId3">
              <a:alphaModFix amt="95000"/>
              <a:extLst>
                <a:ext uri="{28A0092B-C50C-407E-A947-70E740481C1C}">
                  <a14:useLocalDpi xmlns:a14="http://schemas.microsoft.com/office/drawing/2010/main" val="0"/>
                </a:ext>
              </a:extLst>
            </a:blip>
            <a:srcRect/>
            <a:stretch>
              <a:fillRect l="-24209" t="-52981" r="1" b="1"/>
            </a:stretch>
          </a:blipFill>
          <a:ln>
            <a:noFill/>
          </a:ln>
        </p:spPr>
        <p:txBody>
          <a:bodyPr lIns="432000" bIns="2988000" anchor="b"/>
          <a:lstStyle>
            <a:lvl1pPr marL="0" indent="0">
              <a:buNone/>
              <a:defRPr sz="28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US" dirty="0"/>
              <a:t>This is an example of a title placeholder that is long and needs more space in the circle.</a:t>
            </a:r>
          </a:p>
        </p:txBody>
      </p:sp>
      <p:sp>
        <p:nvSpPr>
          <p:cNvPr id="9" name="Text Placeholder 2">
            <a:extLst>
              <a:ext uri="{FF2B5EF4-FFF2-40B4-BE49-F238E27FC236}">
                <a16:creationId xmlns:a16="http://schemas.microsoft.com/office/drawing/2014/main" id="{FF1D88E9-2187-4D85-8511-792C7B8C9723}"/>
              </a:ext>
            </a:extLst>
          </p:cNvPr>
          <p:cNvSpPr>
            <a:spLocks noGrp="1"/>
          </p:cNvSpPr>
          <p:nvPr>
            <p:ph type="body" sz="quarter" idx="13" hasCustomPrompt="1"/>
          </p:nvPr>
        </p:nvSpPr>
        <p:spPr>
          <a:xfrm>
            <a:off x="336304" y="2343652"/>
            <a:ext cx="5278382" cy="584775"/>
          </a:xfrm>
          <a:prstGeom prst="rect">
            <a:avLst/>
          </a:prstGeom>
        </p:spPr>
        <p:txBody>
          <a:bodyPr>
            <a:spAutoFit/>
          </a:bodyPr>
          <a:lstStyle>
            <a:lvl1pPr marL="0" indent="0">
              <a:lnSpc>
                <a:spcPct val="100000"/>
              </a:lnSpc>
              <a:buNone/>
              <a:defRPr sz="1600" b="0">
                <a:solidFill>
                  <a:schemeClr val="bg1"/>
                </a:solidFill>
              </a:defRPr>
            </a:lvl1pPr>
            <a:lvl2pPr marL="457200" indent="0">
              <a:buNone/>
              <a:defRPr sz="1600" b="0">
                <a:solidFill>
                  <a:schemeClr val="bg1"/>
                </a:solidFill>
              </a:defRPr>
            </a:lvl2pPr>
            <a:lvl3pPr marL="914400" indent="0">
              <a:buNone/>
              <a:defRPr sz="16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stStyle>
          <a:p>
            <a:pPr lvl="0"/>
            <a:r>
              <a:rPr lang="en-US" dirty="0"/>
              <a:t>Subtitle placeholder. These image slides are good PowerPoint openers. Imagery helps grab people’s attention. </a:t>
            </a:r>
          </a:p>
        </p:txBody>
      </p:sp>
    </p:spTree>
    <p:extLst>
      <p:ext uri="{BB962C8B-B14F-4D97-AF65-F5344CB8AC3E}">
        <p14:creationId xmlns:p14="http://schemas.microsoft.com/office/powerpoint/2010/main" val="3804127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nger Title (Beach)">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3A7D64-51BA-4471-90B5-B4ABBFAF475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5" y="0"/>
            <a:ext cx="12192003" cy="6858000"/>
          </a:xfrm>
          <a:prstGeom prst="rect">
            <a:avLst/>
          </a:prstGeom>
        </p:spPr>
      </p:pic>
      <p:sp>
        <p:nvSpPr>
          <p:cNvPr id="8" name="Text Placeholder 11">
            <a:extLst>
              <a:ext uri="{FF2B5EF4-FFF2-40B4-BE49-F238E27FC236}">
                <a16:creationId xmlns:a16="http://schemas.microsoft.com/office/drawing/2014/main" id="{68BD3DAB-9CF4-4941-8D33-AC42B98F5996}"/>
              </a:ext>
            </a:extLst>
          </p:cNvPr>
          <p:cNvSpPr>
            <a:spLocks noGrp="1"/>
          </p:cNvSpPr>
          <p:nvPr>
            <p:ph type="body" sz="quarter" idx="11" hasCustomPrompt="1"/>
          </p:nvPr>
        </p:nvSpPr>
        <p:spPr>
          <a:xfrm>
            <a:off x="0" y="0"/>
            <a:ext cx="6056348" cy="6857999"/>
          </a:xfrm>
          <a:prstGeom prst="rect">
            <a:avLst/>
          </a:prstGeom>
          <a:blipFill dpi="0" rotWithShape="1">
            <a:blip r:embed="rId3">
              <a:extLst>
                <a:ext uri="{28A0092B-C50C-407E-A947-70E740481C1C}">
                  <a14:useLocalDpi xmlns:a14="http://schemas.microsoft.com/office/drawing/2010/main" val="0"/>
                </a:ext>
              </a:extLst>
            </a:blip>
            <a:srcRect/>
            <a:stretch>
              <a:fillRect l="-33170" t="-8129" b="-9474"/>
            </a:stretch>
          </a:blipFill>
        </p:spPr>
        <p:txBody>
          <a:bodyPr lIns="432000" bIns="2340000" anchor="b"/>
          <a:lstStyle>
            <a:lvl1pPr marL="0" indent="0">
              <a:buNone/>
              <a:defRPr sz="28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US" dirty="0"/>
              <a:t>This is an example of a title placeholder that is long and needs more space in the circle.</a:t>
            </a:r>
          </a:p>
        </p:txBody>
      </p:sp>
      <p:sp>
        <p:nvSpPr>
          <p:cNvPr id="9" name="Text Placeholder 2">
            <a:extLst>
              <a:ext uri="{FF2B5EF4-FFF2-40B4-BE49-F238E27FC236}">
                <a16:creationId xmlns:a16="http://schemas.microsoft.com/office/drawing/2014/main" id="{295BC7AC-5285-45A3-B3EF-D02C03DE441D}"/>
              </a:ext>
            </a:extLst>
          </p:cNvPr>
          <p:cNvSpPr>
            <a:spLocks noGrp="1"/>
          </p:cNvSpPr>
          <p:nvPr>
            <p:ph type="body" sz="quarter" idx="13" hasCustomPrompt="1"/>
          </p:nvPr>
        </p:nvSpPr>
        <p:spPr>
          <a:xfrm>
            <a:off x="337042" y="4514955"/>
            <a:ext cx="5278382" cy="584775"/>
          </a:xfrm>
          <a:prstGeom prst="rect">
            <a:avLst/>
          </a:prstGeom>
        </p:spPr>
        <p:txBody>
          <a:bodyPr>
            <a:spAutoFit/>
          </a:bodyPr>
          <a:lstStyle>
            <a:lvl1pPr marL="0" indent="0">
              <a:lnSpc>
                <a:spcPct val="100000"/>
              </a:lnSpc>
              <a:buNone/>
              <a:defRPr sz="1600" b="0">
                <a:solidFill>
                  <a:schemeClr val="bg1"/>
                </a:solidFill>
              </a:defRPr>
            </a:lvl1pPr>
            <a:lvl2pPr marL="457200" indent="0">
              <a:buNone/>
              <a:defRPr sz="1600" b="0">
                <a:solidFill>
                  <a:schemeClr val="bg1"/>
                </a:solidFill>
              </a:defRPr>
            </a:lvl2pPr>
            <a:lvl3pPr marL="914400" indent="0">
              <a:buNone/>
              <a:defRPr sz="16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stStyle>
          <a:p>
            <a:pPr lvl="0"/>
            <a:r>
              <a:rPr lang="en-US" dirty="0"/>
              <a:t>Subtitle placeholder. These image slides are good PowerPoint openers. Imagery helps grab people’s attention. </a:t>
            </a:r>
          </a:p>
        </p:txBody>
      </p:sp>
    </p:spTree>
    <p:extLst>
      <p:ext uri="{BB962C8B-B14F-4D97-AF65-F5344CB8AC3E}">
        <p14:creationId xmlns:p14="http://schemas.microsoft.com/office/powerpoint/2010/main" val="93588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nger Title (Per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BB5C20-203C-4E7A-833A-1A097642992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9225"/>
            <a:ext cx="12191998" cy="6858000"/>
          </a:xfrm>
          <a:prstGeom prst="rect">
            <a:avLst/>
          </a:prstGeom>
        </p:spPr>
      </p:pic>
      <p:sp>
        <p:nvSpPr>
          <p:cNvPr id="8" name="Text Placeholder 11">
            <a:extLst>
              <a:ext uri="{FF2B5EF4-FFF2-40B4-BE49-F238E27FC236}">
                <a16:creationId xmlns:a16="http://schemas.microsoft.com/office/drawing/2014/main" id="{066AB95A-DF36-4B8E-8D58-6AFBD09FB98B}"/>
              </a:ext>
            </a:extLst>
          </p:cNvPr>
          <p:cNvSpPr>
            <a:spLocks noGrp="1"/>
          </p:cNvSpPr>
          <p:nvPr>
            <p:ph type="body" sz="quarter" idx="11" hasCustomPrompt="1"/>
          </p:nvPr>
        </p:nvSpPr>
        <p:spPr>
          <a:xfrm>
            <a:off x="-2" y="1898192"/>
            <a:ext cx="6596849" cy="4959808"/>
          </a:xfrm>
          <a:prstGeom prst="rect">
            <a:avLst/>
          </a:prstGeom>
          <a:blipFill dpi="0" rotWithShape="1">
            <a:blip r:embed="rId3">
              <a:extLst>
                <a:ext uri="{28A0092B-C50C-407E-A947-70E740481C1C}">
                  <a14:useLocalDpi xmlns:a14="http://schemas.microsoft.com/office/drawing/2010/main" val="0"/>
                </a:ext>
              </a:extLst>
            </a:blip>
            <a:srcRect/>
            <a:stretch>
              <a:fillRect l="-22257" r="-2" b="-62612"/>
            </a:stretch>
          </a:blipFill>
        </p:spPr>
        <p:txBody>
          <a:bodyPr lIns="432000" bIns="1836000" anchor="b"/>
          <a:lstStyle>
            <a:lvl1pPr marL="0" indent="0">
              <a:buNone/>
              <a:defRPr sz="2800" b="1">
                <a:solidFill>
                  <a:schemeClr val="bg1"/>
                </a:solidFill>
                <a:latin typeface="Georgia" panose="02040502050405020303" pitchFamily="18" charset="0"/>
              </a:defRPr>
            </a:lvl1pPr>
            <a:lvl2pPr>
              <a:defRPr sz="4800" b="1">
                <a:latin typeface="Merriweather" panose="00000500000000000000" pitchFamily="2" charset="0"/>
              </a:defRPr>
            </a:lvl2pPr>
            <a:lvl3pPr>
              <a:defRPr sz="4800" b="1">
                <a:latin typeface="Merriweather" panose="00000500000000000000" pitchFamily="2" charset="0"/>
              </a:defRPr>
            </a:lvl3pPr>
            <a:lvl4pPr>
              <a:defRPr sz="4800" b="1">
                <a:latin typeface="Merriweather" panose="00000500000000000000" pitchFamily="2" charset="0"/>
              </a:defRPr>
            </a:lvl4pPr>
            <a:lvl5pPr>
              <a:defRPr sz="4800" b="1">
                <a:latin typeface="Merriweather" panose="00000500000000000000" pitchFamily="2" charset="0"/>
              </a:defRPr>
            </a:lvl5pPr>
          </a:lstStyle>
          <a:p>
            <a:pPr lvl="0"/>
            <a:r>
              <a:rPr lang="en-US" dirty="0"/>
              <a:t>This is an example of a title placeholder that is long and needs more space in the circle.</a:t>
            </a:r>
          </a:p>
        </p:txBody>
      </p:sp>
      <p:sp>
        <p:nvSpPr>
          <p:cNvPr id="9" name="Text Placeholder 2">
            <a:extLst>
              <a:ext uri="{FF2B5EF4-FFF2-40B4-BE49-F238E27FC236}">
                <a16:creationId xmlns:a16="http://schemas.microsoft.com/office/drawing/2014/main" id="{6839A763-0513-4AC7-A4C0-EC4384E2711A}"/>
              </a:ext>
            </a:extLst>
          </p:cNvPr>
          <p:cNvSpPr>
            <a:spLocks noGrp="1"/>
          </p:cNvSpPr>
          <p:nvPr>
            <p:ph type="body" sz="quarter" idx="13" hasCustomPrompt="1"/>
          </p:nvPr>
        </p:nvSpPr>
        <p:spPr>
          <a:xfrm>
            <a:off x="347555" y="5110041"/>
            <a:ext cx="5278382" cy="584775"/>
          </a:xfrm>
          <a:prstGeom prst="rect">
            <a:avLst/>
          </a:prstGeom>
        </p:spPr>
        <p:txBody>
          <a:bodyPr>
            <a:spAutoFit/>
          </a:bodyPr>
          <a:lstStyle>
            <a:lvl1pPr marL="0" indent="0">
              <a:lnSpc>
                <a:spcPct val="100000"/>
              </a:lnSpc>
              <a:buNone/>
              <a:defRPr sz="1600" b="0">
                <a:solidFill>
                  <a:schemeClr val="bg1"/>
                </a:solidFill>
              </a:defRPr>
            </a:lvl1pPr>
            <a:lvl2pPr marL="457200" indent="0">
              <a:buNone/>
              <a:defRPr sz="1600" b="0">
                <a:solidFill>
                  <a:schemeClr val="bg1"/>
                </a:solidFill>
              </a:defRPr>
            </a:lvl2pPr>
            <a:lvl3pPr marL="914400" indent="0">
              <a:buNone/>
              <a:defRPr sz="16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stStyle>
          <a:p>
            <a:pPr lvl="0"/>
            <a:r>
              <a:rPr lang="en-US" dirty="0"/>
              <a:t>Subtitle placeholder. These image slides are good PowerPoint openers. Imagery helps grab people’s attention. </a:t>
            </a:r>
          </a:p>
        </p:txBody>
      </p:sp>
    </p:spTree>
    <p:extLst>
      <p:ext uri="{BB962C8B-B14F-4D97-AF65-F5344CB8AC3E}">
        <p14:creationId xmlns:p14="http://schemas.microsoft.com/office/powerpoint/2010/main" val="402301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2.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ECA2A1-B899-48E2-AC92-651EFFDFD9B6}"/>
              </a:ext>
            </a:extLst>
          </p:cNvPr>
          <p:cNvSpPr>
            <a:spLocks noGrp="1"/>
          </p:cNvSpPr>
          <p:nvPr>
            <p:ph type="sldNum" sz="quarter" idx="4"/>
          </p:nvPr>
        </p:nvSpPr>
        <p:spPr>
          <a:xfrm>
            <a:off x="9022977"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7DADD868-AA9C-43CA-A8BB-50636605038F}" type="slidenum">
              <a:rPr lang="en-NZ" smtClean="0"/>
              <a:pPr/>
              <a:t>‹#›</a:t>
            </a:fld>
            <a:endParaRPr lang="en-NZ"/>
          </a:p>
        </p:txBody>
      </p:sp>
    </p:spTree>
    <p:extLst>
      <p:ext uri="{BB962C8B-B14F-4D97-AF65-F5344CB8AC3E}">
        <p14:creationId xmlns:p14="http://schemas.microsoft.com/office/powerpoint/2010/main" val="239589930"/>
      </p:ext>
    </p:extLst>
  </p:cSld>
  <p:clrMap bg1="lt1" tx1="dk1" bg2="lt2" tx2="dk2" accent1="accent1" accent2="accent2" accent3="accent3" accent4="accent4" accent5="accent5" accent6="accent6" hlink="hlink" folHlink="folHlink"/>
  <p:sldLayoutIdLst>
    <p:sldLayoutId id="2147483649" r:id="rId1"/>
    <p:sldLayoutId id="2147483760" r:id="rId2"/>
    <p:sldLayoutId id="2147483694" r:id="rId3"/>
    <p:sldLayoutId id="2147483670" r:id="rId4"/>
    <p:sldLayoutId id="2147483755" r:id="rId5"/>
    <p:sldLayoutId id="2147483678" r:id="rId6"/>
    <p:sldLayoutId id="2147483679" r:id="rId7"/>
    <p:sldLayoutId id="2147483672" r:id="rId8"/>
    <p:sldLayoutId id="2147483673" r:id="rId9"/>
    <p:sldLayoutId id="2147483668" r:id="rId10"/>
    <p:sldLayoutId id="2147483671" r:id="rId11"/>
    <p:sldLayoutId id="2147483692" r:id="rId12"/>
    <p:sldLayoutId id="2147483706" r:id="rId13"/>
    <p:sldLayoutId id="2147483713" r:id="rId14"/>
    <p:sldLayoutId id="2147483757" r:id="rId15"/>
    <p:sldLayoutId id="2147483705" r:id="rId16"/>
    <p:sldLayoutId id="2147483707" r:id="rId17"/>
    <p:sldLayoutId id="2147483709" r:id="rId18"/>
    <p:sldLayoutId id="2147483710" r:id="rId19"/>
    <p:sldLayoutId id="2147483746" r:id="rId20"/>
    <p:sldLayoutId id="2147483712" r:id="rId21"/>
    <p:sldLayoutId id="2147483714" r:id="rId22"/>
    <p:sldLayoutId id="2147483756" r:id="rId23"/>
    <p:sldLayoutId id="2147483716"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379167"/>
      </p:ext>
    </p:extLst>
  </p:cSld>
  <p:clrMap bg1="lt1" tx1="dk1" bg2="lt2" tx2="dk2" accent1="accent1" accent2="accent2" accent3="accent3" accent4="accent4" accent5="accent5" accent6="accent6" hlink="hlink" folHlink="folHlink"/>
  <p:sldLayoutIdLst>
    <p:sldLayoutId id="2147483778" r:id="rId1"/>
    <p:sldLayoutId id="2147483777"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A9E796-150A-457D-8D6B-D634FA539D52}"/>
              </a:ext>
            </a:extLst>
          </p:cNvPr>
          <p:cNvSpPr/>
          <p:nvPr/>
        </p:nvSpPr>
        <p:spPr>
          <a:xfrm>
            <a:off x="10293531" y="807459"/>
            <a:ext cx="1660288" cy="399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extBox 14">
            <a:extLst>
              <a:ext uri="{FF2B5EF4-FFF2-40B4-BE49-F238E27FC236}">
                <a16:creationId xmlns:a16="http://schemas.microsoft.com/office/drawing/2014/main" id="{21590F5A-E31B-411D-B0DA-450A156FCB20}"/>
              </a:ext>
            </a:extLst>
          </p:cNvPr>
          <p:cNvSpPr txBox="1"/>
          <p:nvPr/>
        </p:nvSpPr>
        <p:spPr>
          <a:xfrm>
            <a:off x="4963078" y="1115236"/>
            <a:ext cx="6936676" cy="2754600"/>
          </a:xfrm>
          <a:prstGeom prst="rect">
            <a:avLst/>
          </a:prstGeom>
          <a:solidFill>
            <a:schemeClr val="bg1">
              <a:lumMod val="95000"/>
            </a:schemeClr>
          </a:solidFill>
          <a:ln>
            <a:noFill/>
          </a:ln>
        </p:spPr>
        <p:txBody>
          <a:bodyPr wrap="square" rtlCol="0">
            <a:spAutoFit/>
          </a:bodyPr>
          <a:lstStyle/>
          <a:p>
            <a:endParaRPr lang="en-NZ" dirty="0"/>
          </a:p>
          <a:p>
            <a:endParaRPr lang="en-NZ" dirty="0"/>
          </a:p>
          <a:p>
            <a:endParaRPr lang="en-NZ" dirty="0"/>
          </a:p>
          <a:p>
            <a:endParaRPr lang="en-NZ" dirty="0"/>
          </a:p>
          <a:p>
            <a:endParaRPr lang="en-NZ" dirty="0"/>
          </a:p>
          <a:p>
            <a:endParaRPr lang="en-NZ" dirty="0"/>
          </a:p>
          <a:p>
            <a:pPr marL="171450" indent="-171450" algn="l">
              <a:buFont typeface="Arial" panose="020B0604020202020204" pitchFamily="34" charset="0"/>
              <a:buChar char="•"/>
            </a:pPr>
            <a:endParaRPr lang="en-US" sz="500" b="0" i="0" u="none" strike="noStrike" baseline="0" dirty="0">
              <a:solidFill>
                <a:srgbClr val="000000"/>
              </a:solidFill>
              <a:latin typeface="Calibri" panose="020F0502020204030204" pitchFamily="34" charset="0"/>
            </a:endParaRPr>
          </a:p>
          <a:p>
            <a:pPr algn="l"/>
            <a:endParaRPr lang="en-US" sz="400" b="0" i="0" u="none" strike="noStrike" baseline="0" dirty="0">
              <a:solidFill>
                <a:srgbClr val="000000"/>
              </a:solidFill>
              <a:latin typeface="Calibri" panose="020F0502020204030204" pitchFamily="34" charset="0"/>
            </a:endParaRPr>
          </a:p>
          <a:p>
            <a:pPr marL="171450" indent="-171450" algn="l">
              <a:buFont typeface="Arial" panose="020B0604020202020204" pitchFamily="34" charset="0"/>
              <a:buChar char="•"/>
            </a:pPr>
            <a:r>
              <a:rPr lang="en-US" sz="800" b="0" i="0" u="none" strike="noStrike" baseline="0" dirty="0">
                <a:solidFill>
                  <a:srgbClr val="000000"/>
                </a:solidFill>
                <a:latin typeface="Calibri" panose="020F0502020204030204" pitchFamily="34" charset="0"/>
              </a:rPr>
              <a:t>Our GPG is largely driven by our occupational segregation within the Ministry, so while our gender split is 66.2% female, 33.4% male, 0.4% Gender Diverse our females hold a greater number of our lower paid roles </a:t>
            </a:r>
          </a:p>
          <a:p>
            <a:pPr marL="171450" indent="-171450">
              <a:buFont typeface="Arial" panose="020B0604020202020204" pitchFamily="34" charset="0"/>
              <a:buChar char="•"/>
            </a:pPr>
            <a:r>
              <a:rPr lang="en-US" sz="800" b="0" i="0" u="none" strike="noStrike" baseline="0" dirty="0">
                <a:solidFill>
                  <a:srgbClr val="000000"/>
                </a:solidFill>
                <a:latin typeface="Calibri" panose="020F0502020204030204" pitchFamily="34" charset="0"/>
              </a:rPr>
              <a:t>We encourage internal opportunities, with a number of our people in acting roles, this impacts on our GPG as Higher Duties Allowances (HDA’s) aren’t included when calculating GPG</a:t>
            </a:r>
          </a:p>
          <a:p>
            <a:pPr marL="171450" indent="-171450">
              <a:buFont typeface="Arial" panose="020B0604020202020204" pitchFamily="34" charset="0"/>
              <a:buChar char="•"/>
            </a:pPr>
            <a:endParaRPr lang="en-US" sz="800" dirty="0">
              <a:solidFill>
                <a:srgbClr val="000000"/>
              </a:solidFill>
              <a:latin typeface="Calibri" panose="020F0502020204030204" pitchFamily="34" charset="0"/>
            </a:endParaRPr>
          </a:p>
          <a:p>
            <a:pPr marL="171450" indent="-171450">
              <a:buFont typeface="Arial" panose="020B0604020202020204" pitchFamily="34" charset="0"/>
              <a:buChar char="•"/>
            </a:pPr>
            <a:endParaRPr lang="en-US" sz="800" dirty="0">
              <a:solidFill>
                <a:srgbClr val="000000"/>
              </a:solidFill>
              <a:latin typeface="Calibri" panose="020F0502020204030204" pitchFamily="34" charset="0"/>
            </a:endParaRPr>
          </a:p>
          <a:p>
            <a:pPr marL="171450" indent="-171450">
              <a:buFont typeface="Arial" panose="020B0604020202020204" pitchFamily="34" charset="0"/>
              <a:buChar char="•"/>
            </a:pPr>
            <a:endParaRPr lang="en-NZ" sz="800" dirty="0"/>
          </a:p>
        </p:txBody>
      </p:sp>
      <p:sp>
        <p:nvSpPr>
          <p:cNvPr id="9" name="TextBox 8">
            <a:extLst>
              <a:ext uri="{FF2B5EF4-FFF2-40B4-BE49-F238E27FC236}">
                <a16:creationId xmlns:a16="http://schemas.microsoft.com/office/drawing/2014/main" id="{C06702BE-02FE-4258-8743-0A3F30FEE73A}"/>
              </a:ext>
            </a:extLst>
          </p:cNvPr>
          <p:cNvSpPr txBox="1"/>
          <p:nvPr/>
        </p:nvSpPr>
        <p:spPr>
          <a:xfrm>
            <a:off x="184799" y="1115236"/>
            <a:ext cx="4585608" cy="5032147"/>
          </a:xfrm>
          <a:prstGeom prst="rect">
            <a:avLst/>
          </a:prstGeom>
          <a:solidFill>
            <a:schemeClr val="bg1">
              <a:lumMod val="95000"/>
            </a:schemeClr>
          </a:solidFill>
          <a:ln>
            <a:noFill/>
          </a:ln>
        </p:spPr>
        <p:txBody>
          <a:bodyPr wrap="square" rtlCol="0">
            <a:spAutoFit/>
          </a:bodyPr>
          <a:lstStyle/>
          <a:p>
            <a:endParaRPr lang="en-NZ" dirty="0"/>
          </a:p>
          <a:p>
            <a:endParaRPr lang="en-NZ" dirty="0"/>
          </a:p>
          <a:p>
            <a:endParaRPr lang="en-NZ" dirty="0"/>
          </a:p>
          <a:p>
            <a:endParaRPr lang="en-NZ" dirty="0"/>
          </a:p>
          <a:p>
            <a:endParaRPr lang="en-NZ" dirty="0"/>
          </a:p>
          <a:p>
            <a:endParaRPr lang="en-NZ" dirty="0"/>
          </a:p>
          <a:p>
            <a:pPr marL="171450" indent="-171450" algn="l">
              <a:buFont typeface="Arial" panose="020B0604020202020204" pitchFamily="34" charset="0"/>
              <a:buChar char="•"/>
            </a:pPr>
            <a:endParaRPr lang="en-US" sz="800" b="0" i="0" u="none" strike="noStrike" baseline="0" dirty="0">
              <a:solidFill>
                <a:srgbClr val="000000"/>
              </a:solidFill>
              <a:latin typeface="Calibri" panose="020F0502020204030204" pitchFamily="34" charset="0"/>
            </a:endParaRPr>
          </a:p>
          <a:p>
            <a:pPr marL="171450" indent="-171450" algn="l">
              <a:buFont typeface="Arial" panose="020B0604020202020204" pitchFamily="34" charset="0"/>
              <a:buChar char="•"/>
            </a:pPr>
            <a:r>
              <a:rPr lang="en-US" sz="800" b="0" i="0" u="none" strike="noStrike" baseline="0" dirty="0">
                <a:solidFill>
                  <a:srgbClr val="000000"/>
                </a:solidFill>
                <a:latin typeface="Calibri" panose="020F0502020204030204" pitchFamily="34" charset="0"/>
              </a:rPr>
              <a:t>Gender pay gap (GPG) is measured by calculating the difference between the average salary for males and females </a:t>
            </a:r>
          </a:p>
          <a:p>
            <a:pPr marL="171450" indent="-171450">
              <a:buFont typeface="Arial" panose="020B0604020202020204" pitchFamily="34" charset="0"/>
              <a:buChar char="•"/>
            </a:pPr>
            <a:r>
              <a:rPr lang="en-US" sz="800" b="0" i="0" u="none" strike="noStrike" baseline="0" dirty="0">
                <a:solidFill>
                  <a:srgbClr val="000000"/>
                </a:solidFill>
                <a:latin typeface="Calibri" panose="020F0502020204030204" pitchFamily="34" charset="0"/>
              </a:rPr>
              <a:t>The GPG figure includes permanent, fixed term and seconded Out staff </a:t>
            </a:r>
          </a:p>
          <a:p>
            <a:pPr marL="171450" indent="-171450" algn="l">
              <a:buFont typeface="Arial" panose="020B0604020202020204" pitchFamily="34" charset="0"/>
              <a:buChar char="•"/>
            </a:pPr>
            <a:r>
              <a:rPr lang="en-US" sz="800" b="0" i="0" u="none" strike="noStrike" baseline="0" dirty="0">
                <a:solidFill>
                  <a:srgbClr val="000000"/>
                </a:solidFill>
                <a:latin typeface="Calibri" panose="020F0502020204030204" pitchFamily="34" charset="0"/>
              </a:rPr>
              <a:t>Our GPG figure continues to be volatile due to </a:t>
            </a:r>
            <a:r>
              <a:rPr lang="en-US" sz="800" dirty="0">
                <a:solidFill>
                  <a:srgbClr val="000000"/>
                </a:solidFill>
                <a:latin typeface="Calibri" panose="020F0502020204030204" pitchFamily="34" charset="0"/>
              </a:rPr>
              <a:t>our </a:t>
            </a:r>
            <a:r>
              <a:rPr lang="en-US" sz="800" b="0" i="0" u="none" strike="noStrike" baseline="0" dirty="0">
                <a:solidFill>
                  <a:srgbClr val="000000"/>
                </a:solidFill>
                <a:latin typeface="Calibri" panose="020F0502020204030204" pitchFamily="34" charset="0"/>
              </a:rPr>
              <a:t>employee numbers</a:t>
            </a:r>
            <a:endParaRPr lang="en-NZ" sz="800" dirty="0">
              <a:solidFill>
                <a:srgbClr val="000000"/>
              </a:solidFill>
              <a:latin typeface="Calibri" panose="020F0502020204030204" pitchFamily="34" charset="0"/>
            </a:endParaRPr>
          </a:p>
          <a:p>
            <a:pPr marL="171450" indent="-171450" algn="l">
              <a:buFont typeface="Arial" panose="020B0604020202020204" pitchFamily="34" charset="0"/>
              <a:buChar char="•"/>
            </a:pPr>
            <a:r>
              <a:rPr lang="en-US" sz="800" b="0" i="0" u="none" strike="noStrike" baseline="0" dirty="0">
                <a:solidFill>
                  <a:srgbClr val="000000"/>
                </a:solidFill>
                <a:latin typeface="Calibri" panose="020F0502020204030204" pitchFamily="34" charset="0"/>
              </a:rPr>
              <a:t>Our GPG has remained below the Public Service Average for the past five financial years </a:t>
            </a:r>
          </a:p>
          <a:p>
            <a:r>
              <a:rPr lang="en-NZ" sz="1800" b="0" i="0" u="none" strike="noStrike" baseline="0" dirty="0">
                <a:solidFill>
                  <a:srgbClr val="000000"/>
                </a:solidFill>
                <a:latin typeface="Calibri" panose="020F0502020204030204" pitchFamily="34" charset="0"/>
              </a:rPr>
              <a:t>	</a:t>
            </a:r>
          </a:p>
          <a:p>
            <a:endParaRPr lang="en-US" sz="800" b="0" i="0" u="none" strike="noStrike" baseline="0" dirty="0">
              <a:solidFill>
                <a:srgbClr val="000000"/>
              </a:solidFill>
              <a:latin typeface="Calibri" panose="020F0502020204030204" pitchFamily="34" charset="0"/>
            </a:endParaRPr>
          </a:p>
          <a:p>
            <a:endParaRPr lang="en-US" sz="800" b="0" i="0" u="none" strike="noStrike" baseline="0" dirty="0">
              <a:solidFill>
                <a:srgbClr val="000000"/>
              </a:solidFill>
              <a:latin typeface="Calibri" panose="020F0502020204030204" pitchFamily="34" charset="0"/>
            </a:endParaRPr>
          </a:p>
          <a:p>
            <a:r>
              <a:rPr lang="en-NZ" sz="1800" b="0" i="0" u="none" strike="noStrike" baseline="0" dirty="0">
                <a:solidFill>
                  <a:srgbClr val="000000"/>
                </a:solidFill>
                <a:latin typeface="Calibri" panose="020F0502020204030204" pitchFamily="34" charset="0"/>
              </a:rPr>
              <a:t>	</a:t>
            </a:r>
          </a:p>
          <a:p>
            <a:pPr algn="l"/>
            <a:endParaRPr lang="en-US" sz="800" b="0" i="0" u="none" strike="noStrike" baseline="0" dirty="0">
              <a:solidFill>
                <a:srgbClr val="000000"/>
              </a:solidFill>
              <a:latin typeface="Calibri" panose="020F0502020204030204" pitchFamily="34" charset="0"/>
            </a:endParaRPr>
          </a:p>
          <a:p>
            <a:r>
              <a:rPr lang="en-NZ" sz="1800" b="0" i="0" u="none" strike="noStrike" baseline="0" dirty="0">
                <a:solidFill>
                  <a:srgbClr val="000000"/>
                </a:solidFill>
                <a:latin typeface="Calibri" panose="020F0502020204030204" pitchFamily="34" charset="0"/>
              </a:rPr>
              <a:t>	</a:t>
            </a:r>
          </a:p>
          <a:p>
            <a:pPr algn="l"/>
            <a:endParaRPr lang="en-NZ" sz="1800" b="0" i="0" u="none" strike="noStrike" baseline="0" dirty="0">
              <a:solidFill>
                <a:srgbClr val="000000"/>
              </a:solidFill>
              <a:latin typeface="Calibri" panose="020F0502020204030204" pitchFamily="34" charset="0"/>
            </a:endParaRPr>
          </a:p>
          <a:p>
            <a:r>
              <a:rPr lang="en-NZ" sz="1800" b="0" i="0" u="none" strike="noStrike" baseline="0" dirty="0">
                <a:solidFill>
                  <a:srgbClr val="000000"/>
                </a:solidFill>
                <a:latin typeface="Calibri" panose="020F0502020204030204" pitchFamily="34" charset="0"/>
              </a:rPr>
              <a:t> </a:t>
            </a:r>
          </a:p>
          <a:p>
            <a:endParaRPr lang="en-US" sz="8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pPr>
            <a:r>
              <a:rPr lang="en-NZ" sz="800" dirty="0">
                <a:solidFill>
                  <a:srgbClr val="000000"/>
                </a:solidFill>
                <a:latin typeface="Calibri" panose="020F0502020204030204" pitchFamily="34" charset="0"/>
              </a:rPr>
              <a:t>	</a:t>
            </a:r>
          </a:p>
          <a:p>
            <a:pPr marL="171450" indent="-171450">
              <a:buFont typeface="Arial" panose="020B0604020202020204" pitchFamily="34" charset="0"/>
              <a:buChar char="•"/>
            </a:pPr>
            <a:endParaRPr lang="en-NZ" sz="800" dirty="0">
              <a:solidFill>
                <a:srgbClr val="000000"/>
              </a:solidFill>
              <a:latin typeface="Calibri" panose="020F0502020204030204" pitchFamily="34" charset="0"/>
            </a:endParaRPr>
          </a:p>
          <a:p>
            <a:pPr marL="171450" indent="-171450">
              <a:buFont typeface="Arial" panose="020B0604020202020204" pitchFamily="34" charset="0"/>
              <a:buChar char="•"/>
            </a:pPr>
            <a:r>
              <a:rPr lang="en-NZ" sz="800" dirty="0">
                <a:solidFill>
                  <a:srgbClr val="000000"/>
                </a:solidFill>
                <a:latin typeface="Calibri" panose="020F0502020204030204" pitchFamily="34" charset="0"/>
              </a:rPr>
              <a:t> </a:t>
            </a:r>
          </a:p>
          <a:p>
            <a:pPr marL="171450" indent="-171450">
              <a:buFont typeface="Arial" panose="020B0604020202020204" pitchFamily="34" charset="0"/>
              <a:buChar char="•"/>
            </a:pPr>
            <a:r>
              <a:rPr lang="en-NZ" sz="800" dirty="0">
                <a:solidFill>
                  <a:srgbClr val="000000"/>
                </a:solidFill>
                <a:latin typeface="Calibri" panose="020F0502020204030204" pitchFamily="34" charset="0"/>
              </a:rPr>
              <a:t>  </a:t>
            </a:r>
          </a:p>
          <a:p>
            <a:pPr marL="171450" indent="-171450">
              <a:buFont typeface="Arial" panose="020B0604020202020204" pitchFamily="34" charset="0"/>
              <a:buChar char="•"/>
            </a:pPr>
            <a:endParaRPr lang="en-NZ" sz="1100" dirty="0"/>
          </a:p>
        </p:txBody>
      </p:sp>
      <p:sp>
        <p:nvSpPr>
          <p:cNvPr id="10" name="Rectangle 9">
            <a:extLst>
              <a:ext uri="{FF2B5EF4-FFF2-40B4-BE49-F238E27FC236}">
                <a16:creationId xmlns:a16="http://schemas.microsoft.com/office/drawing/2014/main" id="{C28776C6-F8E6-4FB2-9896-544B5657FBCC}"/>
              </a:ext>
            </a:extLst>
          </p:cNvPr>
          <p:cNvSpPr/>
          <p:nvPr/>
        </p:nvSpPr>
        <p:spPr>
          <a:xfrm>
            <a:off x="0" y="0"/>
            <a:ext cx="12192000" cy="871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lnSpc>
                <a:spcPct val="90000"/>
              </a:lnSpc>
              <a:spcBef>
                <a:spcPts val="1000"/>
              </a:spcBef>
            </a:pPr>
            <a:endParaRPr lang="en-US" sz="1400" b="1" dirty="0">
              <a:solidFill>
                <a:srgbClr val="FFFFFF"/>
              </a:solidFill>
              <a:effectLst/>
              <a:latin typeface="Calibri" panose="020F0502020204030204" pitchFamily="34" charset="0"/>
              <a:ea typeface="Calibri" panose="020F0502020204030204" pitchFamily="34" charset="0"/>
            </a:endParaRPr>
          </a:p>
          <a:p>
            <a:pPr defTabSz="914400">
              <a:lnSpc>
                <a:spcPct val="90000"/>
              </a:lnSpc>
              <a:spcBef>
                <a:spcPts val="1000"/>
              </a:spcBef>
            </a:pPr>
            <a:r>
              <a:rPr lang="en-US" sz="1200" b="1" dirty="0">
                <a:solidFill>
                  <a:srgbClr val="FFFFFF"/>
                </a:solidFill>
                <a:effectLst/>
                <a:latin typeface="Calibri" panose="020F0502020204030204" pitchFamily="34" charset="0"/>
                <a:ea typeface="Calibri" panose="020F0502020204030204" pitchFamily="34" charset="0"/>
              </a:rPr>
              <a:t>MfE Gender and Ethnic Pay Gap Action Plan 2021-2022</a:t>
            </a:r>
          </a:p>
          <a:p>
            <a:pPr defTabSz="914400">
              <a:lnSpc>
                <a:spcPct val="90000"/>
              </a:lnSpc>
              <a:spcBef>
                <a:spcPts val="600"/>
              </a:spcBef>
            </a:pPr>
            <a:r>
              <a:rPr lang="en-US" sz="1000" dirty="0">
                <a:solidFill>
                  <a:srgbClr val="FFFFFF"/>
                </a:solidFill>
                <a:effectLst/>
                <a:latin typeface="Calibri" panose="020F0502020204030204" pitchFamily="34" charset="0"/>
                <a:ea typeface="Calibri" panose="020F0502020204030204" pitchFamily="34" charset="0"/>
              </a:rPr>
              <a:t>We are committed to eliminating the gender </a:t>
            </a:r>
            <a:r>
              <a:rPr lang="en-US" sz="1000" dirty="0">
                <a:solidFill>
                  <a:srgbClr val="FFFFFF"/>
                </a:solidFill>
                <a:latin typeface="Calibri" panose="020F0502020204030204" pitchFamily="34" charset="0"/>
                <a:ea typeface="Calibri" panose="020F0502020204030204" pitchFamily="34" charset="0"/>
              </a:rPr>
              <a:t>and ethnic </a:t>
            </a:r>
            <a:r>
              <a:rPr lang="en-US" sz="1000" dirty="0">
                <a:solidFill>
                  <a:srgbClr val="FFFFFF"/>
                </a:solidFill>
                <a:effectLst/>
                <a:latin typeface="Calibri" panose="020F0502020204030204" pitchFamily="34" charset="0"/>
                <a:ea typeface="Calibri" panose="020F0502020204030204" pitchFamily="34" charset="0"/>
              </a:rPr>
              <a:t>pay gap within the Ministry for Environment.</a:t>
            </a:r>
          </a:p>
          <a:p>
            <a:pPr defTabSz="914400">
              <a:lnSpc>
                <a:spcPct val="90000"/>
              </a:lnSpc>
              <a:spcBef>
                <a:spcPts val="600"/>
              </a:spcBef>
            </a:pPr>
            <a:r>
              <a:rPr lang="en-US" sz="1000" dirty="0">
                <a:solidFill>
                  <a:srgbClr val="FFFFFF"/>
                </a:solidFill>
                <a:effectLst/>
                <a:latin typeface="Calibri" panose="020F0502020204030204" pitchFamily="34" charset="0"/>
                <a:ea typeface="Calibri" panose="020F0502020204030204" pitchFamily="34" charset="0"/>
              </a:rPr>
              <a:t>To achieve this commitment, we must understand and concentrate on four areas of focus: Equal Pay, </a:t>
            </a:r>
            <a:br>
              <a:rPr lang="en-US" sz="1000" dirty="0">
                <a:solidFill>
                  <a:srgbClr val="FFFFFF"/>
                </a:solidFill>
                <a:effectLst/>
                <a:latin typeface="Calibri" panose="020F0502020204030204" pitchFamily="34" charset="0"/>
                <a:ea typeface="Calibri" panose="020F0502020204030204" pitchFamily="34" charset="0"/>
              </a:rPr>
            </a:br>
            <a:r>
              <a:rPr lang="en-US" sz="1000" dirty="0">
                <a:solidFill>
                  <a:srgbClr val="FFFFFF"/>
                </a:solidFill>
                <a:effectLst/>
                <a:latin typeface="Calibri" panose="020F0502020204030204" pitchFamily="34" charset="0"/>
                <a:ea typeface="Calibri" panose="020F0502020204030204" pitchFamily="34" charset="0"/>
              </a:rPr>
              <a:t>Flexible Work by Default, no bias in our People Practices and Gender Balanced Leadership </a:t>
            </a:r>
            <a:endParaRPr lang="en-NZ" sz="1000" dirty="0">
              <a:effectLst/>
              <a:latin typeface="Calibri" panose="020F0502020204030204" pitchFamily="34" charset="0"/>
              <a:ea typeface="Calibri" panose="020F0502020204030204" pitchFamily="34" charset="0"/>
            </a:endParaRPr>
          </a:p>
          <a:p>
            <a:pPr algn="ctr" defTabSz="914400">
              <a:lnSpc>
                <a:spcPct val="90000"/>
              </a:lnSpc>
              <a:spcBef>
                <a:spcPts val="1000"/>
              </a:spcBef>
            </a:pPr>
            <a:endParaRPr lang="en-NZ" sz="1400" dirty="0"/>
          </a:p>
        </p:txBody>
      </p:sp>
      <p:sp>
        <p:nvSpPr>
          <p:cNvPr id="6" name="Slide Number Placeholder 5">
            <a:extLst>
              <a:ext uri="{FF2B5EF4-FFF2-40B4-BE49-F238E27FC236}">
                <a16:creationId xmlns:a16="http://schemas.microsoft.com/office/drawing/2014/main" id="{6A058DD5-A2E1-46C9-98EC-345EFF46FD51}"/>
              </a:ext>
            </a:extLst>
          </p:cNvPr>
          <p:cNvSpPr>
            <a:spLocks noGrp="1"/>
          </p:cNvSpPr>
          <p:nvPr>
            <p:ph type="sldNum" sz="quarter" idx="4"/>
          </p:nvPr>
        </p:nvSpPr>
        <p:spPr>
          <a:xfrm>
            <a:off x="9061077" y="6557457"/>
            <a:ext cx="2743200" cy="365125"/>
          </a:xfrm>
        </p:spPr>
        <p:txBody>
          <a:bodyPr vert="horz" lIns="91440" tIns="45720" rIns="91440" bIns="45720" rtlCol="0" anchor="ctr">
            <a:normAutofit/>
          </a:bodyPr>
          <a:lstStyle/>
          <a:p>
            <a:pPr>
              <a:spcAft>
                <a:spcPts val="600"/>
              </a:spcAft>
            </a:pPr>
            <a:fld id="{7DADD868-AA9C-43CA-A8BB-50636605038F}" type="slidenum">
              <a:rPr lang="en-NZ" smtClean="0"/>
              <a:pPr>
                <a:spcAft>
                  <a:spcPts val="600"/>
                </a:spcAft>
              </a:pPr>
              <a:t>1</a:t>
            </a:fld>
            <a:endParaRPr lang="en-NZ" dirty="0"/>
          </a:p>
        </p:txBody>
      </p:sp>
      <p:pic>
        <p:nvPicPr>
          <p:cNvPr id="8" name="Picture 7" descr="Text&#10;&#10;Description automatically generated">
            <a:extLst>
              <a:ext uri="{FF2B5EF4-FFF2-40B4-BE49-F238E27FC236}">
                <a16:creationId xmlns:a16="http://schemas.microsoft.com/office/drawing/2014/main" id="{B0BCDB74-2C9A-46A6-B0C0-D5ACA0101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5883" y="38211"/>
            <a:ext cx="2188786" cy="769248"/>
          </a:xfrm>
          <a:prstGeom prst="rect">
            <a:avLst/>
          </a:prstGeom>
        </p:spPr>
      </p:pic>
      <p:graphicFrame>
        <p:nvGraphicFramePr>
          <p:cNvPr id="12" name="Chart 11">
            <a:extLst>
              <a:ext uri="{FF2B5EF4-FFF2-40B4-BE49-F238E27FC236}">
                <a16:creationId xmlns:a16="http://schemas.microsoft.com/office/drawing/2014/main" id="{8FD6B359-5147-4CD7-9A37-6DF6088489C3}"/>
              </a:ext>
            </a:extLst>
          </p:cNvPr>
          <p:cNvGraphicFramePr>
            <a:graphicFrameLocks/>
          </p:cNvGraphicFramePr>
          <p:nvPr>
            <p:extLst>
              <p:ext uri="{D42A27DB-BD31-4B8C-83A1-F6EECF244321}">
                <p14:modId xmlns:p14="http://schemas.microsoft.com/office/powerpoint/2010/main" val="3746241245"/>
              </p:ext>
            </p:extLst>
          </p:nvPr>
        </p:nvGraphicFramePr>
        <p:xfrm>
          <a:off x="5096316" y="1145945"/>
          <a:ext cx="6724264" cy="16964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1CA2DE21-6EDE-4DDF-9B01-498E77B7D10F}"/>
              </a:ext>
            </a:extLst>
          </p:cNvPr>
          <p:cNvGraphicFramePr>
            <a:graphicFrameLocks/>
          </p:cNvGraphicFramePr>
          <p:nvPr>
            <p:extLst>
              <p:ext uri="{D42A27DB-BD31-4B8C-83A1-F6EECF244321}">
                <p14:modId xmlns:p14="http://schemas.microsoft.com/office/powerpoint/2010/main" val="2544849239"/>
              </p:ext>
            </p:extLst>
          </p:nvPr>
        </p:nvGraphicFramePr>
        <p:xfrm>
          <a:off x="545018" y="1145945"/>
          <a:ext cx="3496744" cy="1696450"/>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D8ABB32-86A5-4CC5-A27A-EECF6A17E8FF}"/>
              </a:ext>
            </a:extLst>
          </p:cNvPr>
          <p:cNvSpPr txBox="1"/>
          <p:nvPr/>
        </p:nvSpPr>
        <p:spPr>
          <a:xfrm>
            <a:off x="156497" y="877264"/>
            <a:ext cx="4249554" cy="276999"/>
          </a:xfrm>
          <a:prstGeom prst="rect">
            <a:avLst/>
          </a:prstGeom>
          <a:noFill/>
        </p:spPr>
        <p:txBody>
          <a:bodyPr wrap="square" rtlCol="0">
            <a:spAutoFit/>
          </a:bodyPr>
          <a:lstStyle/>
          <a:p>
            <a:r>
              <a:rPr lang="en-NZ" sz="1200" dirty="0">
                <a:solidFill>
                  <a:schemeClr val="tx2"/>
                </a:solidFill>
              </a:rPr>
              <a:t>Current Snapshot – Gender Pay Gap</a:t>
            </a:r>
          </a:p>
        </p:txBody>
      </p:sp>
      <p:sp>
        <p:nvSpPr>
          <p:cNvPr id="16" name="TextBox 15">
            <a:extLst>
              <a:ext uri="{FF2B5EF4-FFF2-40B4-BE49-F238E27FC236}">
                <a16:creationId xmlns:a16="http://schemas.microsoft.com/office/drawing/2014/main" id="{D5EEFBA7-DC31-4E61-9929-8A853601A351}"/>
              </a:ext>
            </a:extLst>
          </p:cNvPr>
          <p:cNvSpPr txBox="1"/>
          <p:nvPr/>
        </p:nvSpPr>
        <p:spPr>
          <a:xfrm>
            <a:off x="4934456" y="848852"/>
            <a:ext cx="4249554" cy="276999"/>
          </a:xfrm>
          <a:prstGeom prst="rect">
            <a:avLst/>
          </a:prstGeom>
          <a:noFill/>
        </p:spPr>
        <p:txBody>
          <a:bodyPr wrap="square" rtlCol="0">
            <a:spAutoFit/>
          </a:bodyPr>
          <a:lstStyle/>
          <a:p>
            <a:pPr rtl="0">
              <a:defRPr sz="1600" b="1" i="0" u="none" strike="noStrike" kern="1200" baseline="0">
                <a:solidFill>
                  <a:srgbClr val="1B556B"/>
                </a:solidFill>
                <a:latin typeface="+mn-lt"/>
                <a:ea typeface="+mn-ea"/>
                <a:cs typeface="+mn-cs"/>
              </a:defRPr>
            </a:pPr>
            <a:r>
              <a:rPr lang="en-NZ" sz="1200" b="0" dirty="0"/>
              <a:t>Gender representation by role level (as at 30 June 2021)</a:t>
            </a:r>
          </a:p>
        </p:txBody>
      </p:sp>
      <p:sp>
        <p:nvSpPr>
          <p:cNvPr id="21" name="TextBox 20">
            <a:extLst>
              <a:ext uri="{FF2B5EF4-FFF2-40B4-BE49-F238E27FC236}">
                <a16:creationId xmlns:a16="http://schemas.microsoft.com/office/drawing/2014/main" id="{781204C6-6C09-43B6-81BC-4BAFFE65B2C9}"/>
              </a:ext>
            </a:extLst>
          </p:cNvPr>
          <p:cNvSpPr txBox="1"/>
          <p:nvPr/>
        </p:nvSpPr>
        <p:spPr>
          <a:xfrm>
            <a:off x="178910" y="3823670"/>
            <a:ext cx="4591497" cy="2739211"/>
          </a:xfrm>
          <a:prstGeom prst="rect">
            <a:avLst/>
          </a:prstGeom>
          <a:solidFill>
            <a:schemeClr val="bg1">
              <a:lumMod val="95000"/>
            </a:schemeClr>
          </a:solidFill>
          <a:ln>
            <a:noFill/>
          </a:ln>
        </p:spPr>
        <p:txBody>
          <a:bodyPr wrap="square" rtlCol="0">
            <a:spAutoFit/>
          </a:bodyPr>
          <a:lstStyle/>
          <a:p>
            <a:endParaRPr lang="en-NZ" dirty="0"/>
          </a:p>
          <a:p>
            <a:endParaRPr lang="en-NZ" dirty="0"/>
          </a:p>
          <a:p>
            <a:endParaRPr lang="en-NZ" dirty="0"/>
          </a:p>
          <a:p>
            <a:endParaRPr lang="en-NZ" dirty="0"/>
          </a:p>
          <a:p>
            <a:endParaRPr lang="en-NZ" dirty="0"/>
          </a:p>
          <a:p>
            <a:endParaRPr lang="en-NZ" dirty="0"/>
          </a:p>
          <a:p>
            <a:pPr marL="171450" indent="-171450">
              <a:buFont typeface="Arial" panose="020B0604020202020204" pitchFamily="34" charset="0"/>
              <a:buChar char="•"/>
            </a:pPr>
            <a:endParaRPr lang="en-NZ" sz="800" dirty="0">
              <a:solidFill>
                <a:srgbClr val="000000"/>
              </a:solidFill>
              <a:latin typeface="Calibri" panose="020F0502020204030204" pitchFamily="34" charset="0"/>
            </a:endParaRPr>
          </a:p>
          <a:p>
            <a:pPr marL="171450" indent="-171450">
              <a:buFont typeface="Arial" panose="020B0604020202020204" pitchFamily="34" charset="0"/>
              <a:buChar char="•"/>
            </a:pPr>
            <a:endParaRPr lang="en-NZ" sz="800" dirty="0">
              <a:solidFill>
                <a:srgbClr val="000000"/>
              </a:solidFill>
              <a:latin typeface="Calibri" panose="020F0502020204030204" pitchFamily="34" charset="0"/>
            </a:endParaRPr>
          </a:p>
          <a:p>
            <a:pPr marL="171450" indent="-171450">
              <a:buFont typeface="Arial" panose="020B0604020202020204" pitchFamily="34" charset="0"/>
              <a:buChar char="•"/>
            </a:pPr>
            <a:r>
              <a:rPr lang="en-NZ" sz="800" dirty="0">
                <a:solidFill>
                  <a:srgbClr val="000000"/>
                </a:solidFill>
                <a:latin typeface="Calibri" panose="020F0502020204030204" pitchFamily="34" charset="0"/>
              </a:rPr>
              <a:t>Ethnic pay gap (EPG) is measured by calculating the difference between the average salary for European and non-European employees. The EPG is calculated using an employees primary ethnicity.</a:t>
            </a:r>
          </a:p>
          <a:p>
            <a:pPr marL="171450" indent="-171450">
              <a:buFont typeface="Arial" panose="020B0604020202020204" pitchFamily="34" charset="0"/>
              <a:buChar char="•"/>
            </a:pPr>
            <a:r>
              <a:rPr lang="en-NZ" sz="800" dirty="0">
                <a:solidFill>
                  <a:srgbClr val="000000"/>
                </a:solidFill>
                <a:latin typeface="Calibri" panose="020F0502020204030204" pitchFamily="34" charset="0"/>
              </a:rPr>
              <a:t>The decrease in our EPG is partially due to the increase in the number of non-European employees at the Ministry, in particular the increase of non-European employees in higher level positions</a:t>
            </a:r>
          </a:p>
          <a:p>
            <a:pPr marL="171450" indent="-171450">
              <a:buFont typeface="Arial" panose="020B0604020202020204" pitchFamily="34" charset="0"/>
              <a:buChar char="•"/>
            </a:pPr>
            <a:r>
              <a:rPr lang="en-NZ" sz="800" dirty="0">
                <a:solidFill>
                  <a:srgbClr val="000000"/>
                </a:solidFill>
                <a:latin typeface="Calibri" panose="020F0502020204030204" pitchFamily="34" charset="0"/>
              </a:rPr>
              <a:t>Employees may choose to change or declare multiple ethnicities over the course of their employment at the Ministry, subsequently the reliability of this data may change over time.</a:t>
            </a:r>
          </a:p>
        </p:txBody>
      </p:sp>
      <p:sp>
        <p:nvSpPr>
          <p:cNvPr id="22" name="TextBox 21">
            <a:extLst>
              <a:ext uri="{FF2B5EF4-FFF2-40B4-BE49-F238E27FC236}">
                <a16:creationId xmlns:a16="http://schemas.microsoft.com/office/drawing/2014/main" id="{06381249-BC5B-4D8D-BDE9-84E6480DAD2A}"/>
              </a:ext>
            </a:extLst>
          </p:cNvPr>
          <p:cNvSpPr txBox="1"/>
          <p:nvPr/>
        </p:nvSpPr>
        <p:spPr>
          <a:xfrm>
            <a:off x="178911" y="3562060"/>
            <a:ext cx="4249554" cy="461665"/>
          </a:xfrm>
          <a:prstGeom prst="rect">
            <a:avLst/>
          </a:prstGeom>
          <a:noFill/>
        </p:spPr>
        <p:txBody>
          <a:bodyPr wrap="square" rtlCol="0">
            <a:spAutoFit/>
          </a:bodyPr>
          <a:lstStyle/>
          <a:p>
            <a:r>
              <a:rPr lang="en-NZ" sz="1200" dirty="0">
                <a:solidFill>
                  <a:schemeClr val="tx2"/>
                </a:solidFill>
              </a:rPr>
              <a:t>Current Snapshot –</a:t>
            </a:r>
            <a:r>
              <a:rPr lang="en-US" sz="1200" b="0" i="0" u="none" strike="noStrike" kern="1200" baseline="0" dirty="0">
                <a:solidFill>
                  <a:schemeClr val="tx2"/>
                </a:solidFill>
                <a:latin typeface="+mn-lt"/>
                <a:ea typeface="+mn-ea"/>
                <a:cs typeface="+mn-cs"/>
              </a:rPr>
              <a:t> Ethnic Pay Gap</a:t>
            </a:r>
          </a:p>
          <a:p>
            <a:endParaRPr lang="en-NZ" sz="1200" dirty="0">
              <a:solidFill>
                <a:schemeClr val="tx2"/>
              </a:solidFill>
            </a:endParaRPr>
          </a:p>
        </p:txBody>
      </p:sp>
      <p:sp>
        <p:nvSpPr>
          <p:cNvPr id="23" name="TextBox 22">
            <a:extLst>
              <a:ext uri="{FF2B5EF4-FFF2-40B4-BE49-F238E27FC236}">
                <a16:creationId xmlns:a16="http://schemas.microsoft.com/office/drawing/2014/main" id="{8270BCD7-AF17-4620-BF23-0FAE3BE33FB6}"/>
              </a:ext>
            </a:extLst>
          </p:cNvPr>
          <p:cNvSpPr txBox="1"/>
          <p:nvPr/>
        </p:nvSpPr>
        <p:spPr>
          <a:xfrm>
            <a:off x="4957189" y="3823670"/>
            <a:ext cx="6942564" cy="2708434"/>
          </a:xfrm>
          <a:prstGeom prst="rect">
            <a:avLst/>
          </a:prstGeom>
          <a:solidFill>
            <a:schemeClr val="bg1">
              <a:lumMod val="95000"/>
            </a:schemeClr>
          </a:solidFill>
          <a:ln>
            <a:noFill/>
          </a:ln>
        </p:spPr>
        <p:txBody>
          <a:bodyPr wrap="square" rtlCol="0">
            <a:spAutoFit/>
          </a:bodyPr>
          <a:lstStyle/>
          <a:p>
            <a:endParaRPr lang="en-NZ" dirty="0"/>
          </a:p>
          <a:p>
            <a:endParaRPr lang="en-NZ" dirty="0"/>
          </a:p>
          <a:p>
            <a:endParaRPr lang="en-NZ" dirty="0"/>
          </a:p>
          <a:p>
            <a:endParaRPr lang="en-NZ" dirty="0"/>
          </a:p>
          <a:p>
            <a:endParaRPr lang="en-NZ" dirty="0"/>
          </a:p>
          <a:p>
            <a:endParaRPr lang="en-NZ" dirty="0"/>
          </a:p>
          <a:p>
            <a:pPr marL="171450" indent="-171450">
              <a:buFont typeface="Arial" panose="020B0604020202020204" pitchFamily="34" charset="0"/>
              <a:buChar char="•"/>
            </a:pPr>
            <a:endParaRPr lang="en-NZ" sz="1100" dirty="0"/>
          </a:p>
          <a:p>
            <a:pPr marL="171450" indent="-171450">
              <a:buFont typeface="Arial" panose="020B0604020202020204" pitchFamily="34" charset="0"/>
              <a:buChar char="•"/>
            </a:pPr>
            <a:endParaRPr lang="en-NZ" sz="1100" dirty="0"/>
          </a:p>
          <a:p>
            <a:pPr marL="171450" indent="-171450">
              <a:buFont typeface="Arial" panose="020B0604020202020204" pitchFamily="34" charset="0"/>
              <a:buChar char="•"/>
            </a:pPr>
            <a:r>
              <a:rPr lang="en-NZ" sz="800" dirty="0"/>
              <a:t>The Ministry has made good inroads into removing unconscious bias from recruitment practices resulting in an increase in both numbers of non-European employees and the vertical spread of these employees across the Ministry </a:t>
            </a:r>
          </a:p>
          <a:p>
            <a:pPr marL="171450" indent="-171450">
              <a:buFont typeface="Arial" panose="020B0604020202020204" pitchFamily="34" charset="0"/>
              <a:buChar char="•"/>
            </a:pPr>
            <a:r>
              <a:rPr lang="en-NZ" sz="800" dirty="0"/>
              <a:t>Non-European employees now make up 23.3% of our overall workforce and 15.1% of our People Managers</a:t>
            </a:r>
          </a:p>
          <a:p>
            <a:pPr marL="171450" indent="-171450">
              <a:buFont typeface="Arial" panose="020B0604020202020204" pitchFamily="34" charset="0"/>
              <a:buChar char="•"/>
            </a:pPr>
            <a:r>
              <a:rPr lang="en-NZ" sz="800" dirty="0"/>
              <a:t>The approach to Diversity and Inclusion at the Ministry regarding Ethnicity is available in Tui </a:t>
            </a:r>
            <a:r>
              <a:rPr lang="en-NZ" sz="800" dirty="0" err="1"/>
              <a:t>Raumata</a:t>
            </a:r>
            <a:r>
              <a:rPr lang="en-NZ" sz="800" dirty="0"/>
              <a:t>, the Ministry’s Diversity and Inclusion Strategy</a:t>
            </a:r>
          </a:p>
          <a:p>
            <a:pPr marL="171450" indent="-171450">
              <a:buFont typeface="Arial" panose="020B0604020202020204" pitchFamily="34" charset="0"/>
              <a:buChar char="•"/>
            </a:pPr>
            <a:endParaRPr lang="en-NZ" sz="800" dirty="0"/>
          </a:p>
        </p:txBody>
      </p:sp>
      <p:sp>
        <p:nvSpPr>
          <p:cNvPr id="24" name="TextBox 23">
            <a:extLst>
              <a:ext uri="{FF2B5EF4-FFF2-40B4-BE49-F238E27FC236}">
                <a16:creationId xmlns:a16="http://schemas.microsoft.com/office/drawing/2014/main" id="{A820F38D-83B8-44C6-85CD-F04D3F1F7C2B}"/>
              </a:ext>
            </a:extLst>
          </p:cNvPr>
          <p:cNvSpPr txBox="1"/>
          <p:nvPr/>
        </p:nvSpPr>
        <p:spPr>
          <a:xfrm>
            <a:off x="4934456" y="3554722"/>
            <a:ext cx="4249554" cy="276999"/>
          </a:xfrm>
          <a:prstGeom prst="rect">
            <a:avLst/>
          </a:prstGeom>
          <a:noFill/>
        </p:spPr>
        <p:txBody>
          <a:bodyPr wrap="square" rtlCol="0">
            <a:spAutoFit/>
          </a:bodyPr>
          <a:lstStyle/>
          <a:p>
            <a:pPr rtl="0">
              <a:defRPr lang="en-NZ" sz="1200" b="0" i="0" u="none" strike="noStrike" kern="1200" baseline="0" dirty="0">
                <a:solidFill>
                  <a:srgbClr val="1B556B"/>
                </a:solidFill>
                <a:latin typeface="+mn-lt"/>
                <a:ea typeface="+mn-ea"/>
                <a:cs typeface="+mn-cs"/>
              </a:defRPr>
            </a:pPr>
            <a:r>
              <a:rPr lang="en-NZ" sz="1200" b="0" i="0" u="none" strike="noStrike" kern="1200" baseline="0" dirty="0">
                <a:solidFill>
                  <a:srgbClr val="1B556B"/>
                </a:solidFill>
                <a:latin typeface="+mn-lt"/>
                <a:ea typeface="+mn-ea"/>
                <a:cs typeface="+mn-cs"/>
              </a:rPr>
              <a:t>Ethnic representation by role level (as at 30 June 2021)</a:t>
            </a:r>
          </a:p>
        </p:txBody>
      </p:sp>
      <p:graphicFrame>
        <p:nvGraphicFramePr>
          <p:cNvPr id="25" name="Chart 24">
            <a:extLst>
              <a:ext uri="{FF2B5EF4-FFF2-40B4-BE49-F238E27FC236}">
                <a16:creationId xmlns:a16="http://schemas.microsoft.com/office/drawing/2014/main" id="{E8A35365-01E1-42A7-9C13-B8857E4446AD}"/>
              </a:ext>
            </a:extLst>
          </p:cNvPr>
          <p:cNvGraphicFramePr>
            <a:graphicFrameLocks/>
          </p:cNvGraphicFramePr>
          <p:nvPr>
            <p:extLst>
              <p:ext uri="{D42A27DB-BD31-4B8C-83A1-F6EECF244321}">
                <p14:modId xmlns:p14="http://schemas.microsoft.com/office/powerpoint/2010/main" val="2015158531"/>
              </p:ext>
            </p:extLst>
          </p:nvPr>
        </p:nvGraphicFramePr>
        <p:xfrm>
          <a:off x="499929" y="3851815"/>
          <a:ext cx="3586923" cy="1699014"/>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4582AC57-3AF2-4878-B35C-E3B3F301B1DE}"/>
              </a:ext>
            </a:extLst>
          </p:cNvPr>
          <p:cNvSpPr/>
          <p:nvPr/>
        </p:nvSpPr>
        <p:spPr>
          <a:xfrm>
            <a:off x="5080012" y="3893250"/>
            <a:ext cx="6724265" cy="165291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graphicFrame>
        <p:nvGraphicFramePr>
          <p:cNvPr id="26" name="Chart 25">
            <a:extLst>
              <a:ext uri="{FF2B5EF4-FFF2-40B4-BE49-F238E27FC236}">
                <a16:creationId xmlns:a16="http://schemas.microsoft.com/office/drawing/2014/main" id="{9C788239-2C2C-4EC7-B68D-DAD71937E21B}"/>
              </a:ext>
            </a:extLst>
          </p:cNvPr>
          <p:cNvGraphicFramePr>
            <a:graphicFrameLocks/>
          </p:cNvGraphicFramePr>
          <p:nvPr>
            <p:extLst>
              <p:ext uri="{D42A27DB-BD31-4B8C-83A1-F6EECF244321}">
                <p14:modId xmlns:p14="http://schemas.microsoft.com/office/powerpoint/2010/main" val="3224671728"/>
              </p:ext>
            </p:extLst>
          </p:nvPr>
        </p:nvGraphicFramePr>
        <p:xfrm>
          <a:off x="5120404" y="3492643"/>
          <a:ext cx="6724265" cy="205352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38350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3738CD-A50F-4F04-9235-482F6AC82559}"/>
              </a:ext>
            </a:extLst>
          </p:cNvPr>
          <p:cNvSpPr>
            <a:spLocks noGrp="1"/>
          </p:cNvSpPr>
          <p:nvPr>
            <p:ph type="body" sz="quarter" idx="13"/>
          </p:nvPr>
        </p:nvSpPr>
        <p:spPr>
          <a:xfrm>
            <a:off x="420413" y="720783"/>
            <a:ext cx="9117870" cy="369332"/>
          </a:xfrm>
        </p:spPr>
        <p:txBody>
          <a:bodyPr/>
          <a:lstStyle/>
          <a:p>
            <a:pPr defTabSz="914400">
              <a:lnSpc>
                <a:spcPct val="90000"/>
              </a:lnSpc>
              <a:spcBef>
                <a:spcPts val="1000"/>
              </a:spcBef>
            </a:pPr>
            <a:r>
              <a:rPr lang="en-US" sz="2000" b="1" dirty="0" err="1">
                <a:effectLst/>
                <a:latin typeface="+mj-lt"/>
                <a:ea typeface="Calibri" panose="020F0502020204030204" pitchFamily="34" charset="0"/>
              </a:rPr>
              <a:t>MfE</a:t>
            </a:r>
            <a:r>
              <a:rPr lang="en-US" sz="2000" b="1" dirty="0">
                <a:effectLst/>
                <a:latin typeface="+mj-lt"/>
                <a:ea typeface="Calibri" panose="020F0502020204030204" pitchFamily="34" charset="0"/>
              </a:rPr>
              <a:t> Gender and Ethnic Pay Gap Action Plan 2021-2022</a:t>
            </a:r>
          </a:p>
        </p:txBody>
      </p:sp>
      <p:sp>
        <p:nvSpPr>
          <p:cNvPr id="3" name="Text Placeholder 2">
            <a:extLst>
              <a:ext uri="{FF2B5EF4-FFF2-40B4-BE49-F238E27FC236}">
                <a16:creationId xmlns:a16="http://schemas.microsoft.com/office/drawing/2014/main" id="{790F8EB8-42F3-4324-8392-749211B96EF1}"/>
              </a:ext>
            </a:extLst>
          </p:cNvPr>
          <p:cNvSpPr>
            <a:spLocks noGrp="1"/>
          </p:cNvSpPr>
          <p:nvPr>
            <p:ph type="body" sz="quarter" idx="14"/>
          </p:nvPr>
        </p:nvSpPr>
        <p:spPr>
          <a:xfrm>
            <a:off x="540727" y="2117874"/>
            <a:ext cx="9822087" cy="1149033"/>
          </a:xfrm>
        </p:spPr>
        <p:txBody>
          <a:bodyPr/>
          <a:lstStyle/>
          <a:p>
            <a:r>
              <a:rPr lang="en-NZ" sz="1600" dirty="0"/>
              <a:t>Our progress so far:</a:t>
            </a:r>
          </a:p>
          <a:p>
            <a:r>
              <a:rPr lang="en-NZ" sz="1200" i="1" dirty="0"/>
              <a:t>A focused effort since our Action Plan has been in place has reduced the average gender pay gap at the Ministry by 2.5% achieved by:</a:t>
            </a:r>
          </a:p>
          <a:p>
            <a:endParaRPr lang="en-NZ" sz="1200" dirty="0">
              <a:highlight>
                <a:srgbClr val="FFFF00"/>
              </a:highlight>
            </a:endParaRPr>
          </a:p>
        </p:txBody>
      </p:sp>
      <p:sp>
        <p:nvSpPr>
          <p:cNvPr id="4" name="Text Placeholder 3">
            <a:extLst>
              <a:ext uri="{FF2B5EF4-FFF2-40B4-BE49-F238E27FC236}">
                <a16:creationId xmlns:a16="http://schemas.microsoft.com/office/drawing/2014/main" id="{6493DE58-348C-4266-A34B-E2A5EC9DACBF}"/>
              </a:ext>
            </a:extLst>
          </p:cNvPr>
          <p:cNvSpPr>
            <a:spLocks noGrp="1"/>
          </p:cNvSpPr>
          <p:nvPr>
            <p:ph type="body" sz="quarter" idx="15"/>
          </p:nvPr>
        </p:nvSpPr>
        <p:spPr>
          <a:xfrm>
            <a:off x="609440" y="2957269"/>
            <a:ext cx="10234033" cy="1697901"/>
          </a:xfrm>
        </p:spPr>
        <p:txBody>
          <a:bodyPr/>
          <a:lstStyle/>
          <a:p>
            <a:pPr marL="342900" lvl="0" indent="-342900">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Continued enhancements in our recruitment practices, including using gender-neutral language and advertising jobs with </a:t>
            </a:r>
            <a:r>
              <a:rPr lang="en-US" sz="1100" dirty="0" err="1">
                <a:effectLst/>
                <a:latin typeface="Calibri" panose="020F0502020204030204" pitchFamily="34" charset="0"/>
                <a:ea typeface="Calibri" panose="020F0502020204030204" pitchFamily="34" charset="0"/>
                <a:cs typeface="Calibri" panose="020F0502020204030204" pitchFamily="34" charset="0"/>
              </a:rPr>
              <a:t>te</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reo</a:t>
            </a:r>
            <a:r>
              <a:rPr lang="en-US" sz="1100" dirty="0">
                <a:effectLst/>
                <a:latin typeface="Calibri" panose="020F0502020204030204" pitchFamily="34" charset="0"/>
                <a:ea typeface="Calibri" panose="020F0502020204030204" pitchFamily="34" charset="0"/>
                <a:cs typeface="Calibri" panose="020F0502020204030204" pitchFamily="34" charset="0"/>
              </a:rPr>
              <a:t> and a flexible by default location </a:t>
            </a:r>
            <a:endParaRPr lang="en-NZ" sz="11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US" sz="1100" dirty="0">
                <a:latin typeface="Calibri" panose="020F0502020204030204" pitchFamily="34" charset="0"/>
                <a:ea typeface="Calibri" panose="020F0502020204030204" pitchFamily="34" charset="0"/>
                <a:cs typeface="Calibri" panose="020F0502020204030204" pitchFamily="34" charset="0"/>
              </a:rPr>
              <a:t>A remuneration system based on capability </a:t>
            </a:r>
            <a:r>
              <a:rPr lang="en-US" sz="1100" dirty="0">
                <a:effectLst/>
                <a:latin typeface="Calibri" panose="020F0502020204030204" pitchFamily="34" charset="0"/>
                <a:ea typeface="Calibri" panose="020F0502020204030204" pitchFamily="34" charset="0"/>
                <a:cs typeface="Calibri" panose="020F0502020204030204" pitchFamily="34" charset="0"/>
              </a:rPr>
              <a:t>and adjustments to employee remuneration where gender or ethnic pay gaps have been identified.</a:t>
            </a:r>
            <a:endParaRPr lang="en-NZ" sz="11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Re-launching </a:t>
            </a:r>
            <a:r>
              <a:rPr lang="en-US" sz="1100" i="1" dirty="0" err="1">
                <a:effectLst/>
                <a:latin typeface="Calibri" panose="020F0502020204030204" pitchFamily="34" charset="0"/>
                <a:ea typeface="Calibri" panose="020F0502020204030204" pitchFamily="34" charset="0"/>
                <a:cs typeface="Calibri" panose="020F0502020204030204" pitchFamily="34" charset="0"/>
              </a:rPr>
              <a:t>kei</a:t>
            </a:r>
            <a:r>
              <a:rPr lang="en-US" sz="1100" i="1" dirty="0">
                <a:effectLst/>
                <a:latin typeface="Calibri" panose="020F0502020204030204" pitchFamily="34" charset="0"/>
                <a:ea typeface="Calibri" panose="020F0502020204030204" pitchFamily="34" charset="0"/>
                <a:cs typeface="Calibri" panose="020F0502020204030204" pitchFamily="34" charset="0"/>
              </a:rPr>
              <a:t> </a:t>
            </a:r>
            <a:r>
              <a:rPr lang="en-US" sz="1100" i="1" dirty="0" err="1">
                <a:effectLst/>
                <a:latin typeface="Calibri" panose="020F0502020204030204" pitchFamily="34" charset="0"/>
                <a:ea typeface="Calibri" panose="020F0502020204030204" pitchFamily="34" charset="0"/>
                <a:cs typeface="Calibri" panose="020F0502020204030204" pitchFamily="34" charset="0"/>
              </a:rPr>
              <a:t>te</a:t>
            </a:r>
            <a:r>
              <a:rPr lang="en-US" sz="1100" i="1" dirty="0">
                <a:effectLst/>
                <a:latin typeface="Calibri" panose="020F0502020204030204" pitchFamily="34" charset="0"/>
                <a:ea typeface="Calibri" panose="020F0502020204030204" pitchFamily="34" charset="0"/>
                <a:cs typeface="Calibri" panose="020F0502020204030204" pitchFamily="34" charset="0"/>
              </a:rPr>
              <a:t> </a:t>
            </a:r>
            <a:r>
              <a:rPr lang="en-US" sz="1100" i="1" dirty="0" err="1">
                <a:effectLst/>
                <a:latin typeface="Calibri" panose="020F0502020204030204" pitchFamily="34" charset="0"/>
                <a:ea typeface="Calibri" panose="020F0502020204030204" pitchFamily="34" charset="0"/>
                <a:cs typeface="Calibri" panose="020F0502020204030204" pitchFamily="34" charset="0"/>
              </a:rPr>
              <a:t>pehea</a:t>
            </a:r>
            <a:r>
              <a:rPr lang="en-US" sz="1100" i="1" dirty="0">
                <a:effectLst/>
                <a:latin typeface="Calibri" panose="020F0502020204030204" pitchFamily="34" charset="0"/>
                <a:ea typeface="Calibri" panose="020F0502020204030204" pitchFamily="34" charset="0"/>
                <a:cs typeface="Calibri" panose="020F0502020204030204" pitchFamily="34" charset="0"/>
              </a:rPr>
              <a:t> </a:t>
            </a:r>
            <a:r>
              <a:rPr lang="en-US" sz="1100" i="1" dirty="0" err="1">
                <a:effectLst/>
                <a:latin typeface="Calibri" panose="020F0502020204030204" pitchFamily="34" charset="0"/>
                <a:ea typeface="Calibri" panose="020F0502020204030204" pitchFamily="34" charset="0"/>
                <a:cs typeface="Calibri" panose="020F0502020204030204" pitchFamily="34" charset="0"/>
              </a:rPr>
              <a:t>taku</a:t>
            </a:r>
            <a:r>
              <a:rPr lang="en-US" sz="1100" i="1" dirty="0">
                <a:effectLst/>
                <a:latin typeface="Calibri" panose="020F0502020204030204" pitchFamily="34" charset="0"/>
                <a:ea typeface="Calibri" panose="020F0502020204030204" pitchFamily="34" charset="0"/>
                <a:cs typeface="Calibri" panose="020F0502020204030204" pitchFamily="34" charset="0"/>
              </a:rPr>
              <a:t> </a:t>
            </a:r>
            <a:r>
              <a:rPr lang="en-US" sz="1100" i="1" dirty="0" err="1">
                <a:effectLst/>
                <a:latin typeface="Calibri" panose="020F0502020204030204" pitchFamily="34" charset="0"/>
                <a:ea typeface="Calibri" panose="020F0502020204030204" pitchFamily="34" charset="0"/>
                <a:cs typeface="Calibri" panose="020F0502020204030204" pitchFamily="34" charset="0"/>
              </a:rPr>
              <a:t>haere</a:t>
            </a:r>
            <a:r>
              <a:rPr lang="en-US" sz="1100" i="1" dirty="0">
                <a:effectLst/>
                <a:latin typeface="Calibri" panose="020F0502020204030204" pitchFamily="34" charset="0"/>
                <a:ea typeface="Calibri" panose="020F0502020204030204" pitchFamily="34" charset="0"/>
                <a:cs typeface="Calibri" panose="020F0502020204030204" pitchFamily="34" charset="0"/>
              </a:rPr>
              <a:t>? </a:t>
            </a:r>
            <a:r>
              <a:rPr lang="en-US" sz="1100" dirty="0">
                <a:effectLst/>
                <a:latin typeface="Calibri" panose="020F0502020204030204" pitchFamily="34" charset="0"/>
                <a:ea typeface="Calibri" panose="020F0502020204030204" pitchFamily="34" charset="0"/>
                <a:cs typeface="Calibri" panose="020F0502020204030204" pitchFamily="34" charset="0"/>
              </a:rPr>
              <a:t>Our growth and </a:t>
            </a:r>
            <a:r>
              <a:rPr lang="en-US" sz="1100" dirty="0">
                <a:latin typeface="Calibri" panose="020F0502020204030204" pitchFamily="34" charset="0"/>
                <a:ea typeface="Calibri" panose="020F0502020204030204" pitchFamily="34" charset="0"/>
                <a:cs typeface="Calibri" panose="020F0502020204030204" pitchFamily="34" charset="0"/>
              </a:rPr>
              <a:t>de</a:t>
            </a:r>
            <a:r>
              <a:rPr lang="en-US" sz="1100" dirty="0">
                <a:effectLst/>
                <a:latin typeface="Calibri" panose="020F0502020204030204" pitchFamily="34" charset="0"/>
                <a:ea typeface="Calibri" panose="020F0502020204030204" pitchFamily="34" charset="0"/>
                <a:cs typeface="Calibri" panose="020F0502020204030204" pitchFamily="34" charset="0"/>
              </a:rPr>
              <a:t>velopment framework aimed at fostering career development conversations between staff and their managers.</a:t>
            </a:r>
            <a:endParaRPr lang="en-NZ" sz="11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Further work on the implementation of “Flexible by default</a:t>
            </a:r>
            <a:r>
              <a:rPr lang="en-US" sz="1100" dirty="0">
                <a:latin typeface="Calibri" panose="020F0502020204030204" pitchFamily="34" charset="0"/>
                <a:ea typeface="Calibri" panose="020F0502020204030204" pitchFamily="34" charset="0"/>
                <a:cs typeface="Calibri" panose="020F0502020204030204" pitchFamily="34" charset="0"/>
              </a:rPr>
              <a:t>”</a:t>
            </a:r>
            <a:r>
              <a:rPr lang="en-US" sz="1100" dirty="0">
                <a:effectLst/>
                <a:latin typeface="Calibri" panose="020F0502020204030204" pitchFamily="34" charset="0"/>
                <a:ea typeface="Calibri" panose="020F0502020204030204" pitchFamily="34" charset="0"/>
                <a:cs typeface="Calibri" panose="020F0502020204030204" pitchFamily="34" charset="0"/>
              </a:rPr>
              <a:t> ensuring flexible arrangements are </a:t>
            </a:r>
            <a:r>
              <a:rPr lang="en-US" sz="1100" dirty="0" err="1">
                <a:effectLst/>
                <a:latin typeface="Calibri" panose="020F0502020204030204" pitchFamily="34" charset="0"/>
                <a:ea typeface="Calibri" panose="020F0502020204030204" pitchFamily="34" charset="0"/>
                <a:cs typeface="Calibri" panose="020F0502020204030204" pitchFamily="34" charset="0"/>
              </a:rPr>
              <a:t>normalised</a:t>
            </a:r>
            <a:r>
              <a:rPr lang="en-US" sz="1100" dirty="0">
                <a:effectLst/>
                <a:latin typeface="Calibri" panose="020F0502020204030204" pitchFamily="34" charset="0"/>
                <a:ea typeface="Calibri" panose="020F0502020204030204" pitchFamily="34" charset="0"/>
                <a:cs typeface="Calibri" panose="020F0502020204030204" pitchFamily="34" charset="0"/>
              </a:rPr>
              <a:t> at </a:t>
            </a:r>
            <a:r>
              <a:rPr lang="en-US" sz="1100" dirty="0">
                <a:latin typeface="Calibri" panose="020F0502020204030204" pitchFamily="34" charset="0"/>
                <a:ea typeface="Calibri" panose="020F0502020204030204" pitchFamily="34" charset="0"/>
                <a:cs typeface="Calibri" panose="020F0502020204030204" pitchFamily="34" charset="0"/>
              </a:rPr>
              <a:t>the Ministry</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latin typeface="Calibri" panose="020F0502020204030204" pitchFamily="34" charset="0"/>
                <a:ea typeface="Calibri" panose="020F0502020204030204" pitchFamily="34" charset="0"/>
                <a:cs typeface="Calibri" panose="020F0502020204030204" pitchFamily="34" charset="0"/>
              </a:rPr>
              <a:t>This is m</a:t>
            </a:r>
            <a:r>
              <a:rPr lang="en-US" sz="1100" dirty="0">
                <a:effectLst/>
                <a:latin typeface="Calibri" panose="020F0502020204030204" pitchFamily="34" charset="0"/>
                <a:ea typeface="Calibri" panose="020F0502020204030204" pitchFamily="34" charset="0"/>
                <a:cs typeface="Calibri" panose="020F0502020204030204" pitchFamily="34" charset="0"/>
              </a:rPr>
              <a:t>odelled by leadership </a:t>
            </a:r>
            <a:r>
              <a:rPr lang="en-US" sz="1100" dirty="0">
                <a:latin typeface="Calibri" panose="020F0502020204030204" pitchFamily="34" charset="0"/>
                <a:ea typeface="Calibri" panose="020F0502020204030204" pitchFamily="34" charset="0"/>
                <a:cs typeface="Calibri" panose="020F0502020204030204" pitchFamily="34" charset="0"/>
              </a:rPr>
              <a:t>and a</a:t>
            </a:r>
            <a:r>
              <a:rPr lang="en-US" sz="1100" dirty="0">
                <a:effectLst/>
                <a:latin typeface="Calibri" panose="020F0502020204030204" pitchFamily="34" charset="0"/>
                <a:ea typeface="Calibri" panose="020F0502020204030204" pitchFamily="34" charset="0"/>
                <a:cs typeface="Calibri" panose="020F0502020204030204" pitchFamily="34" charset="0"/>
              </a:rPr>
              <a:t> high degree of trust exercised by employees and enchaining our employment </a:t>
            </a:r>
            <a:r>
              <a:rPr lang="en-US" sz="1100" dirty="0">
                <a:latin typeface="Calibri" panose="020F0502020204030204" pitchFamily="34" charset="0"/>
                <a:ea typeface="Calibri" panose="020F0502020204030204" pitchFamily="34" charset="0"/>
                <a:cs typeface="Calibri" panose="020F0502020204030204" pitchFamily="34" charset="0"/>
              </a:rPr>
              <a:t>a</a:t>
            </a:r>
            <a:r>
              <a:rPr lang="en-US" sz="1100" dirty="0">
                <a:effectLst/>
                <a:latin typeface="Calibri" panose="020F0502020204030204" pitchFamily="34" charset="0"/>
                <a:ea typeface="Calibri" panose="020F0502020204030204" pitchFamily="34" charset="0"/>
                <a:cs typeface="Calibri" panose="020F0502020204030204" pitchFamily="34" charset="0"/>
              </a:rPr>
              <a:t>greements and policies around flexible work </a:t>
            </a:r>
            <a:endParaRPr lang="en-NZ" sz="1100" dirty="0">
              <a:effectLst/>
              <a:latin typeface="Calibri" panose="020F0502020204030204" pitchFamily="34" charset="0"/>
              <a:ea typeface="Calibri" panose="020F0502020204030204" pitchFamily="34" charset="0"/>
            </a:endParaRPr>
          </a:p>
          <a:p>
            <a:endParaRPr lang="en-NZ" dirty="0"/>
          </a:p>
        </p:txBody>
      </p:sp>
      <p:sp>
        <p:nvSpPr>
          <p:cNvPr id="5" name="Slide Number Placeholder 4">
            <a:extLst>
              <a:ext uri="{FF2B5EF4-FFF2-40B4-BE49-F238E27FC236}">
                <a16:creationId xmlns:a16="http://schemas.microsoft.com/office/drawing/2014/main" id="{D7EF1D50-5D45-4EA2-AAE8-520C622930DA}"/>
              </a:ext>
            </a:extLst>
          </p:cNvPr>
          <p:cNvSpPr>
            <a:spLocks noGrp="1"/>
          </p:cNvSpPr>
          <p:nvPr>
            <p:ph type="sldNum" sz="quarter" idx="4"/>
          </p:nvPr>
        </p:nvSpPr>
        <p:spPr/>
        <p:txBody>
          <a:bodyPr/>
          <a:lstStyle/>
          <a:p>
            <a:fld id="{7DADD868-AA9C-43CA-A8BB-50636605038F}" type="slidenum">
              <a:rPr lang="en-NZ" smtClean="0"/>
              <a:pPr/>
              <a:t>2</a:t>
            </a:fld>
            <a:endParaRPr lang="en-NZ"/>
          </a:p>
        </p:txBody>
      </p:sp>
      <p:sp>
        <p:nvSpPr>
          <p:cNvPr id="6" name="Text Placeholder 2">
            <a:extLst>
              <a:ext uri="{FF2B5EF4-FFF2-40B4-BE49-F238E27FC236}">
                <a16:creationId xmlns:a16="http://schemas.microsoft.com/office/drawing/2014/main" id="{5CBAC652-62C1-4080-9627-2769DC7EFA03}"/>
              </a:ext>
            </a:extLst>
          </p:cNvPr>
          <p:cNvSpPr txBox="1">
            <a:spLocks/>
          </p:cNvSpPr>
          <p:nvPr/>
        </p:nvSpPr>
        <p:spPr>
          <a:xfrm>
            <a:off x="540727" y="1215648"/>
            <a:ext cx="5038478" cy="338554"/>
          </a:xfrm>
          <a:prstGeom prst="rect">
            <a:avLst/>
          </a:prstGeom>
        </p:spPr>
        <p:txBody>
          <a:bodyPr>
            <a:sp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rgbClr val="1B556B"/>
                </a:solidFill>
                <a:latin typeface="Georgia" panose="020405020504050203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a:solidFill>
                  <a:srgbClr val="1B556B"/>
                </a:solidFill>
                <a:latin typeface="Merriweather" panose="000005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kern="1200">
                <a:solidFill>
                  <a:srgbClr val="1B556B"/>
                </a:solidFill>
                <a:latin typeface="Merriweather" panose="000005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kern="1200">
                <a:solidFill>
                  <a:srgbClr val="1B556B"/>
                </a:solidFill>
                <a:latin typeface="Merriweather" panose="000005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kern="1200">
                <a:solidFill>
                  <a:srgbClr val="1B556B"/>
                </a:solidFill>
                <a:latin typeface="Merriweathe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600" dirty="0"/>
              <a:t>We acknowledge </a:t>
            </a:r>
          </a:p>
        </p:txBody>
      </p:sp>
      <p:sp>
        <p:nvSpPr>
          <p:cNvPr id="7" name="Text Placeholder 3">
            <a:extLst>
              <a:ext uri="{FF2B5EF4-FFF2-40B4-BE49-F238E27FC236}">
                <a16:creationId xmlns:a16="http://schemas.microsoft.com/office/drawing/2014/main" id="{14B0F54B-C9CA-44D6-B2DB-062272F09797}"/>
              </a:ext>
            </a:extLst>
          </p:cNvPr>
          <p:cNvSpPr txBox="1">
            <a:spLocks/>
          </p:cNvSpPr>
          <p:nvPr/>
        </p:nvSpPr>
        <p:spPr>
          <a:xfrm>
            <a:off x="540727" y="1550982"/>
            <a:ext cx="9997878" cy="559127"/>
          </a:xfrm>
          <a:prstGeom prst="rect">
            <a:avLst/>
          </a:prstGeom>
        </p:spPr>
        <p:txBody>
          <a:bodyPr wrap="square">
            <a:sp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r>
              <a:rPr lang="en-US" sz="1100" dirty="0">
                <a:latin typeface="Calibri" panose="020F0502020204030204" pitchFamily="34" charset="0"/>
                <a:cs typeface="Calibri" panose="020F0502020204030204" pitchFamily="34" charset="0"/>
              </a:rPr>
              <a:t>That gender and ethnic bias and discrimination can occur at any point throughout the employment cycle. </a:t>
            </a:r>
          </a:p>
          <a:p>
            <a:pPr marL="342900" indent="-342900">
              <a:buFont typeface="Symbol" panose="05050102010706020507" pitchFamily="18" charset="2"/>
              <a:buChar char=""/>
            </a:pPr>
            <a:r>
              <a:rPr lang="en-US" sz="1100" dirty="0">
                <a:latin typeface="Calibri" panose="020F0502020204030204" pitchFamily="34" charset="0"/>
                <a:cs typeface="Calibri" panose="020F0502020204030204" pitchFamily="34" charset="0"/>
              </a:rPr>
              <a:t>That the working environment for our people should be free of gender and ethnic based inequalities and discrimination enabling all to achieve to their full potential. </a:t>
            </a:r>
          </a:p>
        </p:txBody>
      </p:sp>
      <p:sp>
        <p:nvSpPr>
          <p:cNvPr id="8" name="Text Placeholder 2">
            <a:extLst>
              <a:ext uri="{FF2B5EF4-FFF2-40B4-BE49-F238E27FC236}">
                <a16:creationId xmlns:a16="http://schemas.microsoft.com/office/drawing/2014/main" id="{4A36EA21-8394-41BD-9CD7-978CC774B2E3}"/>
              </a:ext>
            </a:extLst>
          </p:cNvPr>
          <p:cNvSpPr txBox="1">
            <a:spLocks/>
          </p:cNvSpPr>
          <p:nvPr/>
        </p:nvSpPr>
        <p:spPr>
          <a:xfrm>
            <a:off x="609440" y="4313123"/>
            <a:ext cx="9205118" cy="1010533"/>
          </a:xfrm>
          <a:prstGeom prst="rect">
            <a:avLst/>
          </a:prstGeom>
        </p:spPr>
        <p:txBody>
          <a:bodyPr wrap="square">
            <a:sp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rgbClr val="1B556B"/>
                </a:solidFill>
                <a:latin typeface="Georgia" panose="020405020504050203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a:solidFill>
                  <a:srgbClr val="1B556B"/>
                </a:solidFill>
                <a:latin typeface="Merriweather" panose="000005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kern="1200">
                <a:solidFill>
                  <a:srgbClr val="1B556B"/>
                </a:solidFill>
                <a:latin typeface="Merriweather" panose="000005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kern="1200">
                <a:solidFill>
                  <a:srgbClr val="1B556B"/>
                </a:solidFill>
                <a:latin typeface="Merriweather" panose="000005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kern="1200">
                <a:solidFill>
                  <a:srgbClr val="1B556B"/>
                </a:solidFill>
                <a:latin typeface="Merriweathe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600" dirty="0"/>
              <a:t>Next steps</a:t>
            </a:r>
          </a:p>
          <a:p>
            <a:r>
              <a:rPr lang="en-NZ" sz="1100" i="1" dirty="0"/>
              <a:t>We are heading in the right direction but there is still work to do</a:t>
            </a:r>
          </a:p>
          <a:p>
            <a:endParaRPr lang="en-NZ" sz="1600" i="1" dirty="0"/>
          </a:p>
        </p:txBody>
      </p:sp>
      <p:sp>
        <p:nvSpPr>
          <p:cNvPr id="9" name="Text Placeholder 3">
            <a:extLst>
              <a:ext uri="{FF2B5EF4-FFF2-40B4-BE49-F238E27FC236}">
                <a16:creationId xmlns:a16="http://schemas.microsoft.com/office/drawing/2014/main" id="{78822897-4E16-4FE9-BE21-AB16D6AAB757}"/>
              </a:ext>
            </a:extLst>
          </p:cNvPr>
          <p:cNvSpPr txBox="1">
            <a:spLocks/>
          </p:cNvSpPr>
          <p:nvPr/>
        </p:nvSpPr>
        <p:spPr>
          <a:xfrm>
            <a:off x="609440" y="4729500"/>
            <a:ext cx="10644714" cy="2385268"/>
          </a:xfrm>
          <a:prstGeom prst="rect">
            <a:avLst/>
          </a:prstGeom>
        </p:spPr>
        <p:txBody>
          <a:bodyPr wrap="square">
            <a:sp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1100" dirty="0"/>
          </a:p>
          <a:p>
            <a:pPr marL="342900" indent="-342900">
              <a:buFont typeface="Symbol" panose="05050102010706020507" pitchFamily="18" charset="2"/>
              <a:buChar char=""/>
            </a:pPr>
            <a:r>
              <a:rPr lang="en-NZ" sz="1100" dirty="0">
                <a:latin typeface="Calibri" panose="020F0502020204030204" pitchFamily="34" charset="0"/>
                <a:cs typeface="Calibri" panose="020F0502020204030204" pitchFamily="34" charset="0"/>
              </a:rPr>
              <a:t>Producing regular reporting and deep diving into our gender and ethnic pay gap.  Sharing this information with our leaders to continue to lift their awareness of our statistics and work together to enhance our action plan, and continue to close gaps where we can.</a:t>
            </a:r>
          </a:p>
          <a:p>
            <a:pPr marL="342900" indent="-342900">
              <a:buFont typeface="Symbol" panose="05050102010706020507" pitchFamily="18" charset="2"/>
              <a:buChar char=""/>
            </a:pPr>
            <a:r>
              <a:rPr lang="en-NZ" sz="1100" dirty="0">
                <a:latin typeface="Calibri" panose="020F0502020204030204" pitchFamily="34" charset="0"/>
                <a:cs typeface="Calibri" panose="020F0502020204030204" pitchFamily="34" charset="0"/>
              </a:rPr>
              <a:t>Continuing to have a strong focus on our diversity and inclusion initiatives as part of our Tui </a:t>
            </a:r>
            <a:r>
              <a:rPr lang="en-NZ" sz="1100" dirty="0" err="1">
                <a:latin typeface="Calibri" panose="020F0502020204030204" pitchFamily="34" charset="0"/>
                <a:cs typeface="Calibri" panose="020F0502020204030204" pitchFamily="34" charset="0"/>
              </a:rPr>
              <a:t>Raumata</a:t>
            </a:r>
            <a:r>
              <a:rPr lang="en-NZ" sz="1100" dirty="0">
                <a:latin typeface="Calibri" panose="020F0502020204030204" pitchFamily="34" charset="0"/>
                <a:cs typeface="Calibri" panose="020F0502020204030204" pitchFamily="34" charset="0"/>
              </a:rPr>
              <a:t> – Diversity and Inclusion Strategy.</a:t>
            </a:r>
          </a:p>
          <a:p>
            <a:pPr marL="342900" indent="-342900">
              <a:buFont typeface="Symbol" panose="05050102010706020507" pitchFamily="18" charset="2"/>
              <a:buChar char=""/>
            </a:pPr>
            <a:r>
              <a:rPr lang="en-NZ" sz="1100" dirty="0">
                <a:latin typeface="Calibri" panose="020F0502020204030204" pitchFamily="34" charset="0"/>
                <a:cs typeface="Calibri" panose="020F0502020204030204" pitchFamily="34" charset="0"/>
              </a:rPr>
              <a:t>Addressing occupational segregation through attraction of male candidates to early in career roles and continuing to ensure opportunities are available to employees of all genders.</a:t>
            </a:r>
          </a:p>
          <a:p>
            <a:pPr marL="342900" indent="-342900">
              <a:buFont typeface="Symbol" panose="05050102010706020507" pitchFamily="18" charset="2"/>
              <a:buChar char=""/>
            </a:pPr>
            <a:r>
              <a:rPr lang="en-NZ" sz="1100" dirty="0">
                <a:latin typeface="Calibri" panose="020F0502020204030204" pitchFamily="34" charset="0"/>
                <a:cs typeface="Calibri" panose="020F0502020204030204" pitchFamily="34" charset="0"/>
              </a:rPr>
              <a:t>Being more deliberate in our recruitment practices </a:t>
            </a:r>
            <a:r>
              <a:rPr lang="en-US" sz="1100" dirty="0">
                <a:latin typeface="Calibri" panose="020F0502020204030204" pitchFamily="34" charset="0"/>
                <a:cs typeface="Calibri" panose="020F0502020204030204" pitchFamily="34" charset="0"/>
              </a:rPr>
              <a:t>to attract and retain a diverse workforce across all roles.</a:t>
            </a:r>
          </a:p>
          <a:p>
            <a:endParaRPr lang="en-NZ" sz="1100" dirty="0"/>
          </a:p>
          <a:p>
            <a:endParaRPr lang="en-NZ" sz="1100" dirty="0"/>
          </a:p>
        </p:txBody>
      </p:sp>
    </p:spTree>
    <p:extLst>
      <p:ext uri="{BB962C8B-B14F-4D97-AF65-F5344CB8AC3E}">
        <p14:creationId xmlns:p14="http://schemas.microsoft.com/office/powerpoint/2010/main" val="3603211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C69EC9EC-152F-4DEB-A9C9-486BF3B7A136}"/>
              </a:ext>
            </a:extLst>
          </p:cNvPr>
          <p:cNvGraphicFramePr>
            <a:graphicFrameLocks noGrp="1"/>
          </p:cNvGraphicFramePr>
          <p:nvPr>
            <p:extLst>
              <p:ext uri="{D42A27DB-BD31-4B8C-83A1-F6EECF244321}">
                <p14:modId xmlns:p14="http://schemas.microsoft.com/office/powerpoint/2010/main" val="1819119511"/>
              </p:ext>
            </p:extLst>
          </p:nvPr>
        </p:nvGraphicFramePr>
        <p:xfrm>
          <a:off x="197125" y="315286"/>
          <a:ext cx="11797749" cy="6388507"/>
        </p:xfrm>
        <a:graphic>
          <a:graphicData uri="http://schemas.openxmlformats.org/drawingml/2006/table">
            <a:tbl>
              <a:tblPr firstRow="1" bandRow="1">
                <a:tableStyleId>{5C22544A-7EE6-4342-B048-85BDC9FD1C3A}</a:tableStyleId>
              </a:tblPr>
              <a:tblGrid>
                <a:gridCol w="2686752">
                  <a:extLst>
                    <a:ext uri="{9D8B030D-6E8A-4147-A177-3AD203B41FA5}">
                      <a16:colId xmlns:a16="http://schemas.microsoft.com/office/drawing/2014/main" val="3816413832"/>
                    </a:ext>
                  </a:extLst>
                </a:gridCol>
                <a:gridCol w="4602773">
                  <a:extLst>
                    <a:ext uri="{9D8B030D-6E8A-4147-A177-3AD203B41FA5}">
                      <a16:colId xmlns:a16="http://schemas.microsoft.com/office/drawing/2014/main" val="2908645037"/>
                    </a:ext>
                  </a:extLst>
                </a:gridCol>
                <a:gridCol w="4508224">
                  <a:extLst>
                    <a:ext uri="{9D8B030D-6E8A-4147-A177-3AD203B41FA5}">
                      <a16:colId xmlns:a16="http://schemas.microsoft.com/office/drawing/2014/main" val="3200378940"/>
                    </a:ext>
                  </a:extLst>
                </a:gridCol>
              </a:tblGrid>
              <a:tr h="746453">
                <a:tc>
                  <a:txBody>
                    <a:bodyPr/>
                    <a:lstStyle/>
                    <a:p>
                      <a:pPr algn="ctr"/>
                      <a:r>
                        <a:rPr lang="en-US" sz="1800" b="1" kern="1200" dirty="0">
                          <a:solidFill>
                            <a:schemeClr val="lt1"/>
                          </a:solidFill>
                          <a:effectLst/>
                          <a:latin typeface="+mn-lt"/>
                          <a:ea typeface="+mn-ea"/>
                          <a:cs typeface="+mn-cs"/>
                        </a:rPr>
                        <a:t>Focus Areas to Address </a:t>
                      </a:r>
                      <a:r>
                        <a:rPr lang="en-US" sz="1800" b="1" kern="1200">
                          <a:solidFill>
                            <a:schemeClr val="lt1"/>
                          </a:solidFill>
                          <a:effectLst/>
                          <a:latin typeface="+mn-lt"/>
                          <a:ea typeface="+mn-ea"/>
                          <a:cs typeface="+mn-cs"/>
                        </a:rPr>
                        <a:t>Gender and Ethnic Pay</a:t>
                      </a:r>
                      <a:endParaRPr lang="en-NZ" dirty="0"/>
                    </a:p>
                  </a:txBody>
                  <a:tcPr anchor="ctr">
                    <a:solidFill>
                      <a:schemeClr val="tx2"/>
                    </a:solidFill>
                  </a:tcPr>
                </a:tc>
                <a:tc>
                  <a:txBody>
                    <a:bodyPr/>
                    <a:lstStyle/>
                    <a:p>
                      <a:pPr algn="ctr"/>
                      <a:r>
                        <a:rPr lang="en-US" sz="1800" b="1" kern="1200" dirty="0">
                          <a:solidFill>
                            <a:schemeClr val="lt1"/>
                          </a:solidFill>
                          <a:effectLst/>
                          <a:latin typeface="+mn-lt"/>
                          <a:ea typeface="+mn-ea"/>
                          <a:cs typeface="+mn-cs"/>
                        </a:rPr>
                        <a:t>What we will do</a:t>
                      </a:r>
                      <a:endParaRPr lang="en-NZ" dirty="0"/>
                    </a:p>
                  </a:txBody>
                  <a:tcPr anchor="ctr">
                    <a:solidFill>
                      <a:schemeClr val="tx2"/>
                    </a:solidFill>
                  </a:tcPr>
                </a:tc>
                <a:tc>
                  <a:txBody>
                    <a:bodyPr/>
                    <a:lstStyle/>
                    <a:p>
                      <a:pPr algn="ctr"/>
                      <a:r>
                        <a:rPr lang="en-NZ" dirty="0"/>
                        <a:t>What success will look like</a:t>
                      </a:r>
                    </a:p>
                  </a:txBody>
                  <a:tcPr anchor="ctr">
                    <a:solidFill>
                      <a:schemeClr val="tx2"/>
                    </a:solidFill>
                  </a:tcPr>
                </a:tc>
                <a:extLst>
                  <a:ext uri="{0D108BD9-81ED-4DB2-BD59-A6C34878D82A}">
                    <a16:rowId xmlns:a16="http://schemas.microsoft.com/office/drawing/2014/main" val="315385606"/>
                  </a:ext>
                </a:extLst>
              </a:tr>
              <a:tr h="1813541">
                <a:tc>
                  <a:txBody>
                    <a:bodyPr/>
                    <a:lstStyle/>
                    <a:p>
                      <a:pPr algn="ctr"/>
                      <a:r>
                        <a:rPr lang="en-NZ" sz="1050" b="1" kern="1200" dirty="0">
                          <a:solidFill>
                            <a:schemeClr val="dk1"/>
                          </a:solidFill>
                          <a:effectLst/>
                          <a:latin typeface="+mn-lt"/>
                          <a:ea typeface="+mn-ea"/>
                          <a:cs typeface="+mn-cs"/>
                        </a:rPr>
                        <a:t>Equal Pay</a:t>
                      </a:r>
                      <a:endParaRPr lang="en-NZ" sz="1050" kern="1200" dirty="0">
                        <a:solidFill>
                          <a:schemeClr val="dk1"/>
                        </a:solidFill>
                        <a:effectLst/>
                        <a:latin typeface="+mn-lt"/>
                        <a:ea typeface="+mn-ea"/>
                        <a:cs typeface="+mn-cs"/>
                      </a:endParaRPr>
                    </a:p>
                    <a:p>
                      <a:pPr algn="ctr"/>
                      <a:r>
                        <a:rPr lang="en-US" sz="1050" kern="1200" dirty="0">
                          <a:solidFill>
                            <a:schemeClr val="dk1"/>
                          </a:solidFill>
                          <a:effectLst/>
                          <a:latin typeface="+mn-lt"/>
                          <a:ea typeface="+mn-ea"/>
                          <a:cs typeface="+mn-cs"/>
                        </a:rPr>
                        <a:t>We are committed to eliminating gender and ethnic pay gaps within the same roles </a:t>
                      </a:r>
                      <a:endParaRPr lang="en-NZ" sz="1050" dirty="0"/>
                    </a:p>
                  </a:txBody>
                  <a:tcPr anchor="ctr"/>
                </a:tc>
                <a:tc>
                  <a:txBody>
                    <a:bodyPr/>
                    <a:lstStyle/>
                    <a:p>
                      <a:pPr marL="171450" indent="-171450" algn="l">
                        <a:buFont typeface="Arial" panose="020B0604020202020204" pitchFamily="34" charset="0"/>
                        <a:buChar char="•"/>
                      </a:pPr>
                      <a:r>
                        <a:rPr lang="en-US" sz="1050" kern="1200" dirty="0">
                          <a:solidFill>
                            <a:schemeClr val="tx1"/>
                          </a:solidFill>
                          <a:effectLst/>
                          <a:latin typeface="+mn-lt"/>
                          <a:ea typeface="+mn-ea"/>
                          <a:cs typeface="+mn-cs"/>
                        </a:rPr>
                        <a:t>We will continue to identify, address and remediate instances where inequality in pay is affecting our people in ‘like for like’ roles</a:t>
                      </a:r>
                      <a:endParaRPr lang="en-NZ" sz="1050" kern="1200" dirty="0">
                        <a:solidFill>
                          <a:schemeClr val="tx1"/>
                        </a:solidFill>
                        <a:effectLst/>
                        <a:latin typeface="+mn-lt"/>
                        <a:ea typeface="+mn-ea"/>
                        <a:cs typeface="+mn-cs"/>
                      </a:endParaRPr>
                    </a:p>
                    <a:p>
                      <a:pPr marL="171450" indent="-171450" algn="l">
                        <a:buFont typeface="Arial" panose="020B0604020202020204" pitchFamily="34" charset="0"/>
                        <a:buChar char="•"/>
                      </a:pPr>
                      <a:r>
                        <a:rPr lang="en-US" sz="1050" kern="1200" dirty="0">
                          <a:solidFill>
                            <a:schemeClr val="tx1"/>
                          </a:solidFill>
                          <a:effectLst/>
                          <a:latin typeface="+mn-lt"/>
                          <a:ea typeface="+mn-ea"/>
                          <a:cs typeface="+mn-cs"/>
                        </a:rPr>
                        <a:t>Create increased awareness of our remuneration and pay gap data across our leadership roles at the Ministry with regular reporting </a:t>
                      </a:r>
                      <a:endParaRPr lang="en-NZ" sz="1050" kern="1200" dirty="0">
                        <a:solidFill>
                          <a:schemeClr val="tx1"/>
                        </a:solidFill>
                        <a:effectLst/>
                        <a:latin typeface="+mn-lt"/>
                        <a:ea typeface="+mn-ea"/>
                        <a:cs typeface="+mn-cs"/>
                      </a:endParaRPr>
                    </a:p>
                    <a:p>
                      <a:pPr marL="171450" indent="-171450" algn="l">
                        <a:buFont typeface="Arial" panose="020B0604020202020204" pitchFamily="34" charset="0"/>
                        <a:buChar char="•"/>
                      </a:pPr>
                      <a:r>
                        <a:rPr lang="en-US" sz="1050" kern="1200" dirty="0">
                          <a:solidFill>
                            <a:schemeClr val="tx1"/>
                          </a:solidFill>
                          <a:effectLst/>
                          <a:latin typeface="+mn-lt"/>
                          <a:ea typeface="+mn-ea"/>
                          <a:cs typeface="+mn-cs"/>
                        </a:rPr>
                        <a:t>Use the Starting Salary tool  when making employment </a:t>
                      </a:r>
                      <a:r>
                        <a:rPr lang="en-US" sz="1050" strike="noStrike" kern="1200" dirty="0">
                          <a:solidFill>
                            <a:schemeClr val="tx1"/>
                          </a:solidFill>
                          <a:effectLst/>
                          <a:latin typeface="+mn-lt"/>
                          <a:ea typeface="+mn-ea"/>
                          <a:cs typeface="+mn-cs"/>
                        </a:rPr>
                        <a:t>offers to ensure they are an </a:t>
                      </a:r>
                      <a:r>
                        <a:rPr lang="en-US" sz="1050" kern="1200" dirty="0">
                          <a:solidFill>
                            <a:schemeClr val="tx1"/>
                          </a:solidFill>
                          <a:effectLst/>
                          <a:latin typeface="+mn-lt"/>
                          <a:ea typeface="+mn-ea"/>
                          <a:cs typeface="+mn-cs"/>
                        </a:rPr>
                        <a:t> appropriate and fair placement in the salary band </a:t>
                      </a:r>
                      <a:endParaRPr lang="en-NZ" sz="1050" kern="1200" dirty="0">
                        <a:solidFill>
                          <a:schemeClr val="tx1"/>
                        </a:solidFill>
                        <a:effectLst/>
                        <a:latin typeface="+mn-lt"/>
                        <a:ea typeface="+mn-ea"/>
                        <a:cs typeface="+mn-cs"/>
                      </a:endParaRPr>
                    </a:p>
                    <a:p>
                      <a:pPr marL="171450" indent="-171450" algn="l">
                        <a:buFont typeface="Arial" panose="020B0604020202020204" pitchFamily="34" charset="0"/>
                        <a:buChar char="•"/>
                      </a:pPr>
                      <a:r>
                        <a:rPr lang="en-US" sz="1050" kern="1200" dirty="0">
                          <a:solidFill>
                            <a:schemeClr val="tx1"/>
                          </a:solidFill>
                          <a:effectLst/>
                          <a:latin typeface="+mn-lt"/>
                          <a:ea typeface="+mn-ea"/>
                          <a:cs typeface="+mn-cs"/>
                        </a:rPr>
                        <a:t>Develop and agree wording for all recruitment advertisements to show our commitment to being a diverse and inclusive workforce</a:t>
                      </a:r>
                    </a:p>
                    <a:p>
                      <a:pPr marL="171450" indent="-171450" algn="l">
                        <a:buFont typeface="Arial" panose="020B0604020202020204" pitchFamily="34" charset="0"/>
                        <a:buChar char="•"/>
                      </a:pPr>
                      <a:r>
                        <a:rPr lang="en-NZ" sz="1050" dirty="0">
                          <a:solidFill>
                            <a:schemeClr val="tx1"/>
                          </a:solidFill>
                        </a:rPr>
                        <a:t>Continue to offer opportunities to all genders and improve attraction of more male candidates to entry-level and clerical roles at the Ministry</a:t>
                      </a:r>
                    </a:p>
                  </a:txBody>
                  <a:tcPr anchor="ctr"/>
                </a:tc>
                <a:tc>
                  <a:txBody>
                    <a:bodyPr/>
                    <a:lstStyle/>
                    <a:p>
                      <a:pPr marL="171450" indent="-171450" algn="l">
                        <a:buFont typeface="Arial" panose="020B0604020202020204" pitchFamily="34" charset="0"/>
                        <a:buChar char="•"/>
                      </a:pPr>
                      <a:r>
                        <a:rPr lang="en-US" sz="1050" kern="1200" dirty="0">
                          <a:solidFill>
                            <a:schemeClr val="tx1"/>
                          </a:solidFill>
                          <a:effectLst/>
                          <a:latin typeface="+mn-lt"/>
                          <a:ea typeface="+mn-ea"/>
                          <a:cs typeface="+mn-cs"/>
                        </a:rPr>
                        <a:t>A decreasing GPG at the Ministry. As of 30 June 2021, our GPG is 7.1%  </a:t>
                      </a:r>
                    </a:p>
                    <a:p>
                      <a:pPr marL="171450" indent="-171450" algn="l">
                        <a:buFont typeface="Arial" panose="020B0604020202020204" pitchFamily="34" charset="0"/>
                        <a:buChar char="•"/>
                      </a:pPr>
                      <a:r>
                        <a:rPr lang="en-US" sz="1050" kern="1200" dirty="0">
                          <a:solidFill>
                            <a:schemeClr val="tx1"/>
                          </a:solidFill>
                          <a:effectLst/>
                          <a:latin typeface="+mn-lt"/>
                          <a:ea typeface="+mn-ea"/>
                          <a:cs typeface="+mn-cs"/>
                        </a:rPr>
                        <a:t>A decreasing EPG at the Ministry. As of 30 June 2021, our EPG is 9.3%</a:t>
                      </a:r>
                      <a:endParaRPr lang="en-NZ" sz="1050" kern="1200" dirty="0">
                        <a:solidFill>
                          <a:schemeClr val="tx1"/>
                        </a:solidFill>
                        <a:effectLst/>
                        <a:latin typeface="+mn-lt"/>
                        <a:ea typeface="+mn-ea"/>
                        <a:cs typeface="+mn-cs"/>
                      </a:endParaRPr>
                    </a:p>
                    <a:p>
                      <a:pPr marL="171450" indent="-171450" algn="l">
                        <a:buFont typeface="Arial" panose="020B0604020202020204" pitchFamily="34" charset="0"/>
                        <a:buChar char="•"/>
                      </a:pPr>
                      <a:r>
                        <a:rPr lang="en-US" sz="1050" kern="1200" dirty="0">
                          <a:solidFill>
                            <a:schemeClr val="tx1"/>
                          </a:solidFill>
                          <a:effectLst/>
                          <a:latin typeface="+mn-lt"/>
                          <a:ea typeface="+mn-ea"/>
                          <a:cs typeface="+mn-cs"/>
                        </a:rPr>
                        <a:t>The use of the Starting Salary tool to ensure the salary offered won’t adversely impact on GPG and EPG in like for like roles</a:t>
                      </a:r>
                    </a:p>
                    <a:p>
                      <a:pPr marL="171450" indent="-171450" algn="l">
                        <a:buFont typeface="Arial" panose="020B0604020202020204" pitchFamily="34" charset="0"/>
                        <a:buChar char="•"/>
                      </a:pPr>
                      <a:r>
                        <a:rPr lang="en-US" sz="1050" kern="1200" dirty="0">
                          <a:solidFill>
                            <a:schemeClr val="tx1"/>
                          </a:solidFill>
                          <a:effectLst/>
                          <a:latin typeface="+mn-lt"/>
                          <a:ea typeface="+mn-ea"/>
                          <a:cs typeface="+mn-cs"/>
                        </a:rPr>
                        <a:t>Decreased occupational segregation across the Ministry with a more even spread of genders across role types</a:t>
                      </a:r>
                      <a:endParaRPr lang="en-NZ" sz="1050" kern="1200" dirty="0">
                        <a:solidFill>
                          <a:schemeClr val="tx1"/>
                        </a:solidFill>
                        <a:effectLst/>
                        <a:latin typeface="+mn-lt"/>
                        <a:ea typeface="+mn-ea"/>
                        <a:cs typeface="+mn-cs"/>
                      </a:endParaRPr>
                    </a:p>
                    <a:p>
                      <a:pPr marL="171450" indent="-171450" algn="l">
                        <a:buFont typeface="Arial" panose="020B0604020202020204" pitchFamily="34" charset="0"/>
                        <a:buChar char="•"/>
                      </a:pPr>
                      <a:endParaRPr lang="en-NZ" sz="1050" dirty="0">
                        <a:solidFill>
                          <a:schemeClr val="tx1"/>
                        </a:solidFill>
                      </a:endParaRPr>
                    </a:p>
                  </a:txBody>
                  <a:tcPr anchor="ctr"/>
                </a:tc>
                <a:extLst>
                  <a:ext uri="{0D108BD9-81ED-4DB2-BD59-A6C34878D82A}">
                    <a16:rowId xmlns:a16="http://schemas.microsoft.com/office/drawing/2014/main" val="3488025049"/>
                  </a:ext>
                </a:extLst>
              </a:tr>
              <a:tr h="1402080">
                <a:tc>
                  <a:txBody>
                    <a:bodyPr/>
                    <a:lstStyle/>
                    <a:p>
                      <a:pPr algn="ctr">
                        <a:tabLst>
                          <a:tab pos="11725275" algn="l"/>
                        </a:tabLst>
                      </a:pPr>
                      <a:r>
                        <a:rPr lang="en-US" sz="1050" b="1" dirty="0">
                          <a:effectLst/>
                          <a:latin typeface="Calibri" panose="020F0502020204030204" pitchFamily="34" charset="0"/>
                          <a:ea typeface="Calibri" panose="020F0502020204030204" pitchFamily="34" charset="0"/>
                          <a:cs typeface="Calibri" panose="020F0502020204030204" pitchFamily="34" charset="0"/>
                        </a:rPr>
                        <a:t> </a:t>
                      </a:r>
                      <a:endParaRPr lang="en-NZ" sz="1050" dirty="0">
                        <a:effectLst/>
                        <a:latin typeface="Calibri" panose="020F0502020204030204" pitchFamily="34" charset="0"/>
                        <a:ea typeface="Calibri" panose="020F0502020204030204" pitchFamily="34" charset="0"/>
                        <a:cs typeface="Times New Roman" panose="02020603050405020304" pitchFamily="18" charset="0"/>
                      </a:endParaRPr>
                    </a:p>
                    <a:p>
                      <a:pPr algn="ctr">
                        <a:tabLst>
                          <a:tab pos="11725275" algn="l"/>
                        </a:tabLst>
                      </a:pPr>
                      <a:r>
                        <a:rPr lang="en-US" sz="1050" b="1" dirty="0">
                          <a:effectLst/>
                          <a:latin typeface="Calibri" panose="020F0502020204030204" pitchFamily="34" charset="0"/>
                          <a:ea typeface="Calibri" panose="020F0502020204030204" pitchFamily="34" charset="0"/>
                          <a:cs typeface="Calibri" panose="020F0502020204030204" pitchFamily="34" charset="0"/>
                        </a:rPr>
                        <a:t>Flexible Work by Default</a:t>
                      </a:r>
                      <a:endParaRPr lang="en-NZ" sz="1050" dirty="0">
                        <a:effectLst/>
                        <a:latin typeface="Calibri" panose="020F0502020204030204" pitchFamily="34" charset="0"/>
                        <a:ea typeface="Calibri" panose="020F0502020204030204" pitchFamily="34" charset="0"/>
                        <a:cs typeface="Times New Roman" panose="02020603050405020304" pitchFamily="18" charset="0"/>
                      </a:endParaRPr>
                    </a:p>
                    <a:p>
                      <a:pPr algn="ctr">
                        <a:tabLst>
                          <a:tab pos="11725275" algn="l"/>
                        </a:tabLst>
                      </a:pPr>
                      <a:r>
                        <a:rPr lang="en-US" sz="1050" dirty="0">
                          <a:effectLst/>
                          <a:latin typeface="Calibri" panose="020F0502020204030204" pitchFamily="34" charset="0"/>
                          <a:ea typeface="Calibri" panose="020F0502020204030204" pitchFamily="34" charset="0"/>
                          <a:cs typeface="Calibri" panose="020F0502020204030204" pitchFamily="34" charset="0"/>
                        </a:rPr>
                        <a:t>We will ensure that flexible working arrangements are offered becoming a ‘flexible by default’ agency </a:t>
                      </a:r>
                      <a:endParaRPr lang="en-NZ"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lvl="0" indent="-171450" algn="l">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Times New Roman" panose="02020603050405020304" pitchFamily="18" charset="0"/>
                        </a:rPr>
                        <a:t>We will continue to ensure flexible options are equally available to all our people</a:t>
                      </a:r>
                      <a:endParaRPr lang="en-NZ" sz="105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l">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Times New Roman" panose="02020603050405020304" pitchFamily="18" charset="0"/>
                        </a:rPr>
                        <a:t>We will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mobilise</a:t>
                      </a:r>
                      <a:r>
                        <a:rPr lang="en-US" sz="1050" dirty="0">
                          <a:effectLst/>
                          <a:latin typeface="Calibri" panose="020F0502020204030204" pitchFamily="34" charset="0"/>
                          <a:ea typeface="Calibri" panose="020F0502020204030204" pitchFamily="34" charset="0"/>
                          <a:cs typeface="Times New Roman" panose="02020603050405020304" pitchFamily="18" charset="0"/>
                        </a:rPr>
                        <a:t> a regional workforce</a:t>
                      </a:r>
                      <a:endParaRPr lang="en-NZ" sz="105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l">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Times New Roman" panose="02020603050405020304" pitchFamily="18" charset="0"/>
                        </a:rPr>
                        <a:t>Align our accommodation move to the way we want to be at work</a:t>
                      </a:r>
                      <a:endParaRPr lang="en-NZ" sz="105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l">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Times New Roman" panose="02020603050405020304" pitchFamily="18" charset="0"/>
                        </a:rPr>
                        <a:t>Encourage and support leaders to enable our people to work flexibly </a:t>
                      </a:r>
                      <a:endParaRPr lang="en-NZ" sz="105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l">
                        <a:buFont typeface="Arial" panose="020B0604020202020204" pitchFamily="34" charset="0"/>
                        <a:buChar char="•"/>
                        <a:tabLst>
                          <a:tab pos="11725275" algn="l"/>
                        </a:tabLst>
                      </a:pPr>
                      <a:r>
                        <a:rPr lang="en-US" sz="1050" dirty="0">
                          <a:effectLst/>
                          <a:latin typeface="Calibri" panose="020F0502020204030204" pitchFamily="34" charset="0"/>
                          <a:ea typeface="Calibri" panose="020F0502020204030204" pitchFamily="34" charset="0"/>
                          <a:cs typeface="Calibri" panose="020F0502020204030204" pitchFamily="34" charset="0"/>
                        </a:rPr>
                        <a:t>All vacancies are advertised with flexible options</a:t>
                      </a:r>
                      <a:endParaRPr lang="en-NZ" sz="105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indent="-171450" algn="l">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Times New Roman" panose="02020603050405020304" pitchFamily="18" charset="0"/>
                        </a:rPr>
                        <a:t>People clearly understand how flexible by </a:t>
                      </a:r>
                      <a:r>
                        <a:rPr lang="en-US" sz="1050">
                          <a:effectLst/>
                          <a:latin typeface="Calibri" panose="020F0502020204030204" pitchFamily="34" charset="0"/>
                          <a:ea typeface="Calibri" panose="020F0502020204030204" pitchFamily="34" charset="0"/>
                          <a:cs typeface="Times New Roman" panose="02020603050405020304" pitchFamily="18" charset="0"/>
                        </a:rPr>
                        <a:t>default works, </a:t>
                      </a:r>
                      <a:r>
                        <a:rPr lang="en-US" sz="1050" dirty="0">
                          <a:effectLst/>
                          <a:latin typeface="Calibri" panose="020F0502020204030204" pitchFamily="34" charset="0"/>
                          <a:ea typeface="Calibri" panose="020F0502020204030204" pitchFamily="34" charset="0"/>
                          <a:cs typeface="Times New Roman" panose="02020603050405020304" pitchFamily="18" charset="0"/>
                        </a:rPr>
                        <a:t>and it is simple to understand and use </a:t>
                      </a:r>
                      <a:endParaRPr lang="en-NZ" sz="105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Times New Roman" panose="02020603050405020304" pitchFamily="18" charset="0"/>
                        </a:rPr>
                        <a:t>People feel empowered and enabled to work flexibly </a:t>
                      </a:r>
                      <a:endParaRPr lang="en-NZ" sz="105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Times New Roman" panose="02020603050405020304" pitchFamily="18" charset="0"/>
                        </a:rPr>
                        <a:t>Manager’s value flexible by default and understand how they can make it work successfully in their teams.  They feel confident to apply the policy consistently and are supported when they need help</a:t>
                      </a:r>
                      <a:endParaRPr lang="en-NZ" sz="105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Times New Roman" panose="02020603050405020304" pitchFamily="18" charset="0"/>
                        </a:rPr>
                        <a:t>We leverage our flexible by default status to attract and retain people – we use it as a point of difference</a:t>
                      </a:r>
                      <a:endParaRPr lang="en-NZ"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5643457"/>
                  </a:ext>
                </a:extLst>
              </a:tr>
              <a:tr h="1306293">
                <a:tc>
                  <a:txBody>
                    <a:bodyPr/>
                    <a:lstStyle/>
                    <a:p>
                      <a:pPr algn="ctr"/>
                      <a:r>
                        <a:rPr lang="en-US" sz="1050" b="1" kern="1200" dirty="0">
                          <a:solidFill>
                            <a:schemeClr val="dk1"/>
                          </a:solidFill>
                          <a:effectLst/>
                          <a:latin typeface="+mn-lt"/>
                          <a:ea typeface="+mn-ea"/>
                          <a:cs typeface="+mn-cs"/>
                        </a:rPr>
                        <a:t>No Bias or Discrimination</a:t>
                      </a:r>
                      <a:endParaRPr lang="en-NZ" sz="1050" kern="1200" dirty="0">
                        <a:solidFill>
                          <a:schemeClr val="dk1"/>
                        </a:solidFill>
                        <a:effectLst/>
                        <a:latin typeface="+mn-lt"/>
                        <a:ea typeface="+mn-ea"/>
                        <a:cs typeface="+mn-cs"/>
                      </a:endParaRPr>
                    </a:p>
                    <a:p>
                      <a:pPr algn="ctr"/>
                      <a:r>
                        <a:rPr lang="en-NZ" sz="1050" kern="1200">
                          <a:solidFill>
                            <a:schemeClr val="dk1"/>
                          </a:solidFill>
                          <a:effectLst/>
                          <a:latin typeface="+mn-lt"/>
                          <a:ea typeface="+mn-ea"/>
                          <a:cs typeface="+mn-cs"/>
                        </a:rPr>
                        <a:t>We </a:t>
                      </a:r>
                      <a:r>
                        <a:rPr lang="en-NZ" sz="1050" kern="1200" dirty="0">
                          <a:solidFill>
                            <a:schemeClr val="dk1"/>
                          </a:solidFill>
                          <a:effectLst/>
                          <a:latin typeface="+mn-lt"/>
                          <a:ea typeface="+mn-ea"/>
                          <a:cs typeface="+mn-cs"/>
                        </a:rPr>
                        <a:t>will have freedom from Bias and Discrimination in our renumeration systems and HR practices </a:t>
                      </a:r>
                    </a:p>
                    <a:p>
                      <a:pPr algn="ctr">
                        <a:tabLst>
                          <a:tab pos="11725275" algn="l"/>
                        </a:tabLst>
                      </a:pPr>
                      <a:endParaRPr lang="en-NZ"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indent="-171450" algn="l">
                        <a:buFont typeface="Arial" panose="020B0604020202020204" pitchFamily="34" charset="0"/>
                        <a:buChar char="•"/>
                      </a:pPr>
                      <a:r>
                        <a:rPr lang="en-US" sz="1050" kern="1200" dirty="0">
                          <a:solidFill>
                            <a:schemeClr val="dk1"/>
                          </a:solidFill>
                          <a:effectLst/>
                          <a:latin typeface="+mn-lt"/>
                          <a:ea typeface="+mn-ea"/>
                          <a:cs typeface="+mn-cs"/>
                        </a:rPr>
                        <a:t>Define, design, and implement inclusive leadership practices</a:t>
                      </a:r>
                      <a:endParaRPr lang="en-NZ" sz="1050" kern="1200" dirty="0">
                        <a:solidFill>
                          <a:schemeClr val="dk1"/>
                        </a:solidFill>
                        <a:effectLst/>
                        <a:latin typeface="+mn-lt"/>
                        <a:ea typeface="+mn-ea"/>
                        <a:cs typeface="+mn-cs"/>
                      </a:endParaRPr>
                    </a:p>
                    <a:p>
                      <a:pPr marL="171450" indent="-171450" algn="l">
                        <a:buFont typeface="Arial" panose="020B0604020202020204" pitchFamily="34" charset="0"/>
                        <a:buChar char="•"/>
                      </a:pPr>
                      <a:r>
                        <a:rPr lang="en-US" sz="1050" kern="1200" dirty="0">
                          <a:solidFill>
                            <a:schemeClr val="dk1"/>
                          </a:solidFill>
                          <a:effectLst/>
                          <a:latin typeface="+mn-lt"/>
                          <a:ea typeface="+mn-ea"/>
                          <a:cs typeface="+mn-cs"/>
                        </a:rPr>
                        <a:t>Continue our </a:t>
                      </a:r>
                      <a:r>
                        <a:rPr lang="en-US" sz="1050" kern="1200" dirty="0" err="1">
                          <a:solidFill>
                            <a:schemeClr val="dk1"/>
                          </a:solidFill>
                          <a:effectLst/>
                          <a:latin typeface="+mn-lt"/>
                          <a:ea typeface="+mn-ea"/>
                          <a:cs typeface="+mn-cs"/>
                        </a:rPr>
                        <a:t>organisational</a:t>
                      </a:r>
                      <a:r>
                        <a:rPr lang="en-US" sz="1050" kern="1200" dirty="0">
                          <a:solidFill>
                            <a:schemeClr val="dk1"/>
                          </a:solidFill>
                          <a:effectLst/>
                          <a:latin typeface="+mn-lt"/>
                          <a:ea typeface="+mn-ea"/>
                          <a:cs typeface="+mn-cs"/>
                        </a:rPr>
                        <a:t> roll out of unconscious bias training and embed practices</a:t>
                      </a:r>
                      <a:endParaRPr lang="en-NZ" sz="1050" kern="1200" dirty="0">
                        <a:solidFill>
                          <a:schemeClr val="dk1"/>
                        </a:solidFill>
                        <a:effectLst/>
                        <a:latin typeface="+mn-lt"/>
                        <a:ea typeface="+mn-ea"/>
                        <a:cs typeface="+mn-cs"/>
                      </a:endParaRPr>
                    </a:p>
                    <a:p>
                      <a:pPr marL="171450" indent="-171450" algn="l">
                        <a:buFont typeface="Arial" panose="020B0604020202020204" pitchFamily="34" charset="0"/>
                        <a:buChar char="•"/>
                      </a:pPr>
                      <a:r>
                        <a:rPr lang="en-US" sz="1050" kern="1200" dirty="0">
                          <a:solidFill>
                            <a:schemeClr val="dk1"/>
                          </a:solidFill>
                          <a:effectLst/>
                          <a:latin typeface="+mn-lt"/>
                          <a:ea typeface="+mn-ea"/>
                          <a:cs typeface="+mn-cs"/>
                        </a:rPr>
                        <a:t>Monthly reporting and quarterly deep dive of people data to review our progress of closing our overall </a:t>
                      </a:r>
                      <a:r>
                        <a:rPr lang="en-NZ" sz="1050" kern="1200" dirty="0">
                          <a:solidFill>
                            <a:schemeClr val="dk1"/>
                          </a:solidFill>
                          <a:effectLst/>
                          <a:latin typeface="+mn-lt"/>
                          <a:ea typeface="+mn-ea"/>
                          <a:cs typeface="+mn-cs"/>
                        </a:rPr>
                        <a:t>GPG and EPG</a:t>
                      </a:r>
                    </a:p>
                    <a:p>
                      <a:pPr marL="171450" indent="-171450" algn="l">
                        <a:buFont typeface="Arial" panose="020B0604020202020204" pitchFamily="34" charset="0"/>
                        <a:buChar char="•"/>
                      </a:pPr>
                      <a:r>
                        <a:rPr lang="en-US" sz="1050" kern="1200" dirty="0">
                          <a:solidFill>
                            <a:schemeClr val="dk1"/>
                          </a:solidFill>
                          <a:effectLst/>
                          <a:latin typeface="+mn-lt"/>
                          <a:ea typeface="+mn-ea"/>
                          <a:cs typeface="+mn-cs"/>
                        </a:rPr>
                        <a:t>Support our leaders to make smart bias free attraction, recruitment, development and retention decisions</a:t>
                      </a:r>
                      <a:endParaRPr lang="en-NZ" sz="1050" kern="1200" dirty="0">
                        <a:solidFill>
                          <a:schemeClr val="dk1"/>
                        </a:solidFill>
                        <a:effectLst/>
                        <a:latin typeface="+mn-lt"/>
                        <a:ea typeface="+mn-ea"/>
                        <a:cs typeface="+mn-cs"/>
                      </a:endParaRPr>
                    </a:p>
                  </a:txBody>
                  <a:tcPr marL="68580" marR="68580" marT="0" marB="0" anchor="ctr"/>
                </a:tc>
                <a:tc>
                  <a:txBody>
                    <a:bodyPr/>
                    <a:lstStyle/>
                    <a:p>
                      <a:pPr marL="171450" indent="-171450" algn="l">
                        <a:buFont typeface="Arial" panose="020B0604020202020204" pitchFamily="34" charset="0"/>
                        <a:buChar char="•"/>
                        <a:tabLst>
                          <a:tab pos="11725275" algn="l"/>
                        </a:tabLst>
                      </a:pPr>
                      <a:r>
                        <a:rPr lang="en-US" sz="1050" kern="1200" dirty="0">
                          <a:solidFill>
                            <a:schemeClr val="dk1"/>
                          </a:solidFill>
                          <a:effectLst/>
                          <a:latin typeface="+mn-lt"/>
                          <a:ea typeface="+mn-ea"/>
                          <a:cs typeface="+mn-cs"/>
                        </a:rPr>
                        <a:t>All managers will have completed the unconscious bias training</a:t>
                      </a:r>
                    </a:p>
                    <a:p>
                      <a:pPr marL="171450" indent="-171450" algn="l">
                        <a:buFont typeface="Arial" panose="020B0604020202020204" pitchFamily="34" charset="0"/>
                        <a:buChar char="•"/>
                        <a:tabLst>
                          <a:tab pos="11725275" algn="l"/>
                        </a:tabLst>
                      </a:pPr>
                      <a:r>
                        <a:rPr lang="en-US" sz="1050" kern="1200" dirty="0">
                          <a:solidFill>
                            <a:schemeClr val="dk1"/>
                          </a:solidFill>
                          <a:effectLst/>
                          <a:latin typeface="+mn-lt"/>
                          <a:ea typeface="+mn-ea"/>
                          <a:cs typeface="+mn-cs"/>
                        </a:rPr>
                        <a:t>Our overall GPG and EPG will close</a:t>
                      </a:r>
                      <a:endParaRPr lang="en-NZ"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092819"/>
                  </a:ext>
                </a:extLst>
              </a:tr>
              <a:tr h="658454">
                <a:tc>
                  <a:txBody>
                    <a:bodyPr/>
                    <a:lstStyle/>
                    <a:p>
                      <a:pPr algn="ctr">
                        <a:tabLst>
                          <a:tab pos="11725275" algn="l"/>
                        </a:tabLst>
                      </a:pPr>
                      <a:r>
                        <a:rPr lang="en-US" sz="1050" b="1" dirty="0">
                          <a:effectLst/>
                          <a:latin typeface="Calibri" panose="020F0502020204030204" pitchFamily="34" charset="0"/>
                          <a:ea typeface="Calibri" panose="020F0502020204030204" pitchFamily="34" charset="0"/>
                          <a:cs typeface="Calibri" panose="020F0502020204030204" pitchFamily="34" charset="0"/>
                        </a:rPr>
                        <a:t>Gender and Ethnic Balanced Leadership</a:t>
                      </a:r>
                      <a:endParaRPr lang="en-NZ" sz="1050" dirty="0">
                        <a:effectLst/>
                        <a:latin typeface="Calibri" panose="020F0502020204030204" pitchFamily="34" charset="0"/>
                        <a:ea typeface="Calibri" panose="020F0502020204030204" pitchFamily="34" charset="0"/>
                        <a:cs typeface="Times New Roman" panose="02020603050405020304" pitchFamily="18" charset="0"/>
                      </a:endParaRPr>
                    </a:p>
                    <a:p>
                      <a:pPr algn="ctr">
                        <a:tabLst>
                          <a:tab pos="11725275" algn="l"/>
                        </a:tabLst>
                      </a:pPr>
                      <a:r>
                        <a:rPr lang="en-US" sz="1050" dirty="0">
                          <a:effectLst/>
                          <a:latin typeface="Calibri" panose="020F0502020204030204" pitchFamily="34" charset="0"/>
                          <a:ea typeface="Calibri" panose="020F0502020204030204" pitchFamily="34" charset="0"/>
                          <a:cs typeface="Calibri" panose="020F0502020204030204" pitchFamily="34" charset="0"/>
                        </a:rPr>
                        <a:t>We will have balanced</a:t>
                      </a:r>
                      <a:r>
                        <a:rPr lang="en-US" sz="105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gender and ethnic </a:t>
                      </a:r>
                      <a:r>
                        <a:rPr lang="en-US" sz="1050" dirty="0">
                          <a:effectLst/>
                          <a:latin typeface="Calibri" panose="020F0502020204030204" pitchFamily="34" charset="0"/>
                          <a:ea typeface="Calibri" panose="020F0502020204030204" pitchFamily="34" charset="0"/>
                          <a:cs typeface="Calibri" panose="020F0502020204030204" pitchFamily="34" charset="0"/>
                        </a:rPr>
                        <a:t>representation in our leaders</a:t>
                      </a:r>
                      <a:endParaRPr lang="en-NZ"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1450" indent="-171450" algn="l">
                        <a:buFont typeface="Arial" panose="020B0604020202020204" pitchFamily="34" charset="0"/>
                        <a:buChar char="•"/>
                      </a:pPr>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Increase analysis on Diversity &amp; Inclusion data</a:t>
                      </a:r>
                    </a:p>
                    <a:p>
                      <a:pPr marL="171450" indent="-171450" algn="l">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Focus on career pathways and internal progression for leaderships roles </a:t>
                      </a:r>
                      <a:endParaRPr lang="en-NZ" sz="105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Keep actively promoting our internal employee networks</a:t>
                      </a:r>
                    </a:p>
                    <a:p>
                      <a:pPr marL="171450" indent="-171450" algn="l">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Ensure we have attraction practices in place to support the recruitment of a diverse workforce at leadership levels</a:t>
                      </a:r>
                    </a:p>
                    <a:p>
                      <a:pPr marL="171450" indent="-171450" algn="l">
                        <a:buFont typeface="Arial" panose="020B0604020202020204" pitchFamily="34" charset="0"/>
                        <a:buChar char="•"/>
                      </a:pPr>
                      <a:endParaRPr lang="en-NZ"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40030" indent="-171450" algn="l">
                        <a:spcBef>
                          <a:spcPts val="605"/>
                        </a:spcBef>
                        <a:spcAft>
                          <a:spcPts val="0"/>
                        </a:spcAft>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We will continue to monitor the balance across all leadership levels with monthly reporting</a:t>
                      </a:r>
                    </a:p>
                    <a:p>
                      <a:pPr marL="240030" indent="-171450" algn="l">
                        <a:spcBef>
                          <a:spcPts val="605"/>
                        </a:spcBef>
                        <a:spcAft>
                          <a:spcPts val="0"/>
                        </a:spcAft>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A more representative distribution of people in our people leadership cohort</a:t>
                      </a:r>
                      <a:endParaRPr lang="en-NZ"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890726015"/>
                  </a:ext>
                </a:extLst>
              </a:tr>
            </a:tbl>
          </a:graphicData>
        </a:graphic>
      </p:graphicFrame>
    </p:spTree>
    <p:extLst>
      <p:ext uri="{BB962C8B-B14F-4D97-AF65-F5344CB8AC3E}">
        <p14:creationId xmlns:p14="http://schemas.microsoft.com/office/powerpoint/2010/main" val="2818128958"/>
      </p:ext>
    </p:extLst>
  </p:cSld>
  <p:clrMapOvr>
    <a:masterClrMapping/>
  </p:clrMapOvr>
</p:sld>
</file>

<file path=ppt/theme/theme1.xml><?xml version="1.0" encoding="utf-8"?>
<a:theme xmlns:a="http://schemas.openxmlformats.org/drawingml/2006/main" name="Ministry for the Environment - Blue">
  <a:themeElements>
    <a:clrScheme name="MFE">
      <a:dk1>
        <a:sysClr val="windowText" lastClr="000000"/>
      </a:dk1>
      <a:lt1>
        <a:sysClr val="window" lastClr="FFFFFF"/>
      </a:lt1>
      <a:dk2>
        <a:srgbClr val="1B556B"/>
      </a:dk2>
      <a:lt2>
        <a:srgbClr val="ECEFF0"/>
      </a:lt2>
      <a:accent1>
        <a:srgbClr val="32809C"/>
      </a:accent1>
      <a:accent2>
        <a:srgbClr val="DA5A28"/>
      </a:accent2>
      <a:accent3>
        <a:srgbClr val="2C9986"/>
      </a:accent3>
      <a:accent4>
        <a:srgbClr val="BF2F37"/>
      </a:accent4>
      <a:accent5>
        <a:srgbClr val="003473"/>
      </a:accent5>
      <a:accent6>
        <a:srgbClr val="1B556B"/>
      </a:accent6>
      <a:hlink>
        <a:srgbClr val="0563C1"/>
      </a:hlink>
      <a:folHlink>
        <a:srgbClr val="954F72"/>
      </a:folHlink>
    </a:clrScheme>
    <a:fontScheme name="MFE">
      <a:majorFont>
        <a:latin typeface="Georgia"/>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terim PowerPoint Template.potx" id="{9812C2DF-23A1-4191-89E8-578DADB1E929}" vid="{D8185C10-F841-4785-A89D-F57F9E1AF5FF}"/>
    </a:ext>
  </a:extLst>
</a:theme>
</file>

<file path=ppt/theme/theme2.xml><?xml version="1.0" encoding="utf-8"?>
<a:theme xmlns:a="http://schemas.openxmlformats.org/drawingml/2006/main" name="Ministry for the Environment - Green">
  <a:themeElements>
    <a:clrScheme name="MFE">
      <a:dk1>
        <a:sysClr val="windowText" lastClr="000000"/>
      </a:dk1>
      <a:lt1>
        <a:sysClr val="window" lastClr="FFFFFF"/>
      </a:lt1>
      <a:dk2>
        <a:srgbClr val="1B556B"/>
      </a:dk2>
      <a:lt2>
        <a:srgbClr val="ECEFF0"/>
      </a:lt2>
      <a:accent1>
        <a:srgbClr val="32809C"/>
      </a:accent1>
      <a:accent2>
        <a:srgbClr val="DA5A28"/>
      </a:accent2>
      <a:accent3>
        <a:srgbClr val="2C9986"/>
      </a:accent3>
      <a:accent4>
        <a:srgbClr val="BF2F37"/>
      </a:accent4>
      <a:accent5>
        <a:srgbClr val="003473"/>
      </a:accent5>
      <a:accent6>
        <a:srgbClr val="1B556B"/>
      </a:accent6>
      <a:hlink>
        <a:srgbClr val="0563C1"/>
      </a:hlink>
      <a:folHlink>
        <a:srgbClr val="954F72"/>
      </a:folHlink>
    </a:clrScheme>
    <a:fontScheme name="MFE">
      <a:majorFont>
        <a:latin typeface="Georgia"/>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terim PowerPoint Template.potx" id="{9812C2DF-23A1-4191-89E8-578DADB1E929}" vid="{CEAAB2AC-8F2C-4109-83EE-D3C9DCDCD78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16308</TotalTime>
  <Words>1282</Words>
  <Application>Microsoft Office PowerPoint</Application>
  <PresentationFormat>Widescreen</PresentationFormat>
  <Paragraphs>128</Paragraphs>
  <Slides>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vt:i4>
      </vt:variant>
    </vt:vector>
  </HeadingPairs>
  <TitlesOfParts>
    <vt:vector size="11" baseType="lpstr">
      <vt:lpstr>Arial</vt:lpstr>
      <vt:lpstr>Calibri</vt:lpstr>
      <vt:lpstr>Georgia</vt:lpstr>
      <vt:lpstr>Lato</vt:lpstr>
      <vt:lpstr>Merriweather</vt:lpstr>
      <vt:lpstr>Symbol</vt:lpstr>
      <vt:lpstr>Ministry for the Environment - Blue</vt:lpstr>
      <vt:lpstr>Ministry for the Environment - Green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Robyn White</dc:creator>
  <cp:lastModifiedBy>Sonia Smith</cp:lastModifiedBy>
  <cp:revision>325</cp:revision>
  <cp:lastPrinted>2021-09-15T00:49:48Z</cp:lastPrinted>
  <dcterms:created xsi:type="dcterms:W3CDTF">2021-03-25T01:47:21Z</dcterms:created>
  <dcterms:modified xsi:type="dcterms:W3CDTF">2021-09-16T00:47:21Z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2dda6cc-d61d-4fd2-bf18-9b3017d931cc_Enabled">
    <vt:lpwstr>true</vt:lpwstr>
  </property>
  <property fmtid="{D5CDD505-2E9C-101B-9397-08002B2CF9AE}" pid="3" name="MSIP_Label_52dda6cc-d61d-4fd2-bf18-9b3017d931cc_SetDate">
    <vt:lpwstr>2021-08-24T01:34:12Z</vt:lpwstr>
  </property>
  <property fmtid="{D5CDD505-2E9C-101B-9397-08002B2CF9AE}" pid="4" name="MSIP_Label_52dda6cc-d61d-4fd2-bf18-9b3017d931cc_Method">
    <vt:lpwstr>Privileged</vt:lpwstr>
  </property>
  <property fmtid="{D5CDD505-2E9C-101B-9397-08002B2CF9AE}" pid="5" name="MSIP_Label_52dda6cc-d61d-4fd2-bf18-9b3017d931cc_Name">
    <vt:lpwstr>[UNCLASSIFIED]</vt:lpwstr>
  </property>
  <property fmtid="{D5CDD505-2E9C-101B-9397-08002B2CF9AE}" pid="6" name="MSIP_Label_52dda6cc-d61d-4fd2-bf18-9b3017d931cc_SiteId">
    <vt:lpwstr>761dd003-d4ff-4049-8a72-8549b20fcbb1</vt:lpwstr>
  </property>
  <property fmtid="{D5CDD505-2E9C-101B-9397-08002B2CF9AE}" pid="7" name="MSIP_Label_52dda6cc-d61d-4fd2-bf18-9b3017d931cc_ActionId">
    <vt:lpwstr>b0bfccfb-4381-4a3b-9e8d-37a0f3050fba</vt:lpwstr>
  </property>
  <property fmtid="{D5CDD505-2E9C-101B-9397-08002B2CF9AE}" pid="8" name="MSIP_Label_52dda6cc-d61d-4fd2-bf18-9b3017d931cc_ContentBits">
    <vt:lpwstr>0</vt:lpwstr>
  </property>
</Properties>
</file>